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561" r:id="rId2"/>
    <p:sldId id="613" r:id="rId3"/>
    <p:sldId id="575" r:id="rId4"/>
    <p:sldId id="576" r:id="rId5"/>
    <p:sldId id="577" r:id="rId6"/>
    <p:sldId id="578" r:id="rId7"/>
    <p:sldId id="579" r:id="rId8"/>
    <p:sldId id="580" r:id="rId9"/>
    <p:sldId id="581" r:id="rId10"/>
    <p:sldId id="583" r:id="rId11"/>
    <p:sldId id="616" r:id="rId12"/>
    <p:sldId id="617" r:id="rId13"/>
    <p:sldId id="585" r:id="rId14"/>
    <p:sldId id="586" r:id="rId15"/>
    <p:sldId id="587" r:id="rId16"/>
    <p:sldId id="588" r:id="rId17"/>
    <p:sldId id="589" r:id="rId18"/>
    <p:sldId id="590" r:id="rId19"/>
    <p:sldId id="591" r:id="rId20"/>
    <p:sldId id="592" r:id="rId21"/>
    <p:sldId id="593" r:id="rId22"/>
    <p:sldId id="594" r:id="rId23"/>
    <p:sldId id="595" r:id="rId24"/>
    <p:sldId id="596" r:id="rId25"/>
    <p:sldId id="597" r:id="rId26"/>
    <p:sldId id="598" r:id="rId27"/>
    <p:sldId id="599" r:id="rId28"/>
    <p:sldId id="600" r:id="rId29"/>
    <p:sldId id="601" r:id="rId30"/>
    <p:sldId id="602" r:id="rId31"/>
    <p:sldId id="603" r:id="rId32"/>
    <p:sldId id="604" r:id="rId33"/>
    <p:sldId id="605" r:id="rId34"/>
    <p:sldId id="606" r:id="rId35"/>
    <p:sldId id="607" r:id="rId36"/>
    <p:sldId id="608" r:id="rId37"/>
    <p:sldId id="609" r:id="rId38"/>
    <p:sldId id="610" r:id="rId39"/>
    <p:sldId id="614" r:id="rId40"/>
    <p:sldId id="612" r:id="rId41"/>
    <p:sldId id="563" r:id="rId42"/>
    <p:sldId id="564" r:id="rId43"/>
    <p:sldId id="565" r:id="rId44"/>
    <p:sldId id="566" r:id="rId45"/>
    <p:sldId id="567" r:id="rId46"/>
    <p:sldId id="568" r:id="rId47"/>
    <p:sldId id="569" r:id="rId48"/>
    <p:sldId id="570" r:id="rId49"/>
    <p:sldId id="571" r:id="rId50"/>
    <p:sldId id="572" r:id="rId51"/>
    <p:sldId id="573" r:id="rId52"/>
    <p:sldId id="574" r:id="rId53"/>
    <p:sldId id="615" r:id="rId54"/>
  </p:sldIdLst>
  <p:sldSz cx="9144000" cy="6858000" type="screen4x3"/>
  <p:notesSz cx="6881813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9393"/>
    <a:srgbClr val="FFCC00"/>
    <a:srgbClr val="FF99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16" autoAdjust="0"/>
    <p:restoredTop sz="94708" autoAdjust="0"/>
  </p:normalViewPr>
  <p:slideViewPr>
    <p:cSldViewPr>
      <p:cViewPr varScale="1">
        <p:scale>
          <a:sx n="108" d="100"/>
          <a:sy n="108" d="100"/>
        </p:scale>
        <p:origin x="22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40DDA8-FD5C-4235-BA3E-D09B6154AB42}" type="doc">
      <dgm:prSet loTypeId="urn:microsoft.com/office/officeart/2005/8/layout/chevronAccent+Icon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96DD5408-B3BE-4F5A-85D1-BC535C920E2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err="1">
              <a:latin typeface="Cambria" panose="02040503050406030204" pitchFamily="18" charset="0"/>
              <a:cs typeface="Arial" panose="020B0604020202020204" pitchFamily="34" charset="0"/>
            </a:rPr>
            <a:t>Njoftimi</a:t>
          </a:r>
          <a:r>
            <a:rPr lang="en-US" sz="1600" b="1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600" b="1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cs typeface="Arial" panose="020B0604020202020204" pitchFamily="34" charset="0"/>
            </a:rPr>
            <a:t>kontratë</a:t>
          </a:r>
          <a:endParaRPr lang="en-GB" sz="1600" b="1" dirty="0"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B0666814-6D12-471B-AE3E-94BA38C2B945}" type="parTrans" cxnId="{AF059AA1-F23D-4A31-A6A2-033D3F4B4413}">
      <dgm:prSet/>
      <dgm:spPr/>
      <dgm:t>
        <a:bodyPr/>
        <a:lstStyle/>
        <a:p>
          <a:endParaRPr lang="en-GB"/>
        </a:p>
      </dgm:t>
    </dgm:pt>
    <dgm:pt modelId="{3CADDD4B-2B5D-4136-9D21-DAB1645633EC}" type="sibTrans" cxnId="{AF059AA1-F23D-4A31-A6A2-033D3F4B4413}">
      <dgm:prSet custT="1"/>
      <dgm:spPr/>
      <dgm:t>
        <a:bodyPr/>
        <a:lstStyle/>
        <a:p>
          <a:endParaRPr lang="en-GB" sz="1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408852-F1B6-46EE-B997-AEF9A4DAB389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500" b="1" dirty="0" err="1">
              <a:latin typeface="Cambria" panose="02040503050406030204" pitchFamily="18" charset="0"/>
              <a:cs typeface="Arial" panose="020B0604020202020204" pitchFamily="34" charset="0"/>
            </a:rPr>
            <a:t>Pranimi</a:t>
          </a:r>
          <a:r>
            <a:rPr lang="en-US" sz="1500" b="1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1" dirty="0" err="1">
              <a:latin typeface="Cambria" panose="02040503050406030204" pitchFamily="18" charset="0"/>
              <a:cs typeface="Arial" panose="020B0604020202020204" pitchFamily="34" charset="0"/>
            </a:rPr>
            <a:t>dhe</a:t>
          </a:r>
          <a:r>
            <a:rPr lang="en-US" sz="1500" b="1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1" dirty="0" err="1">
              <a:latin typeface="Cambria" panose="02040503050406030204" pitchFamily="18" charset="0"/>
              <a:cs typeface="Arial" panose="020B0604020202020204" pitchFamily="34" charset="0"/>
            </a:rPr>
            <a:t>hapja</a:t>
          </a:r>
          <a:r>
            <a:rPr lang="en-US" sz="1500" b="1" dirty="0">
              <a:latin typeface="Cambria" panose="02040503050406030204" pitchFamily="18" charset="0"/>
              <a:cs typeface="Arial" panose="020B0604020202020204" pitchFamily="34" charset="0"/>
            </a:rPr>
            <a:t> e </a:t>
          </a:r>
          <a:r>
            <a:rPr lang="en-US" sz="1500" b="1" dirty="0" err="1">
              <a:latin typeface="Cambria" panose="02040503050406030204" pitchFamily="18" charset="0"/>
              <a:cs typeface="Arial" panose="020B0604020202020204" pitchFamily="34" charset="0"/>
            </a:rPr>
            <a:t>kërkesave</a:t>
          </a:r>
          <a:endParaRPr lang="en-GB" sz="1500" b="1" dirty="0"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A269C109-B09A-4557-A34C-58B45ACCF046}" type="parTrans" cxnId="{2F698B02-5695-4898-92D7-4CE19F82BA57}">
      <dgm:prSet/>
      <dgm:spPr/>
      <dgm:t>
        <a:bodyPr/>
        <a:lstStyle/>
        <a:p>
          <a:endParaRPr lang="en-GB"/>
        </a:p>
      </dgm:t>
    </dgm:pt>
    <dgm:pt modelId="{B5C53235-4B4D-481E-B4DC-8E0861CA8053}" type="sibTrans" cxnId="{2F698B02-5695-4898-92D7-4CE19F82BA57}">
      <dgm:prSet custT="1"/>
      <dgm:spPr/>
      <dgm:t>
        <a:bodyPr/>
        <a:lstStyle/>
        <a:p>
          <a:endParaRPr lang="en-GB" sz="1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0883E3-3735-494B-A71E-92DA45345A5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Afati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minimal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pranimin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e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kërkesave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është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30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ditë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nga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publikimi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i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njoftimit</a:t>
          </a:r>
          <a:r>
            <a:rPr lang="en-GB" sz="1000" b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C1B87418-AA57-4FC5-919B-59456D1CE2BD}" type="parTrans" cxnId="{6323D86F-5D7B-4306-B0DB-AC67658A6ED7}">
      <dgm:prSet/>
      <dgm:spPr/>
      <dgm:t>
        <a:bodyPr/>
        <a:lstStyle/>
        <a:p>
          <a:endParaRPr lang="en-GB"/>
        </a:p>
      </dgm:t>
    </dgm:pt>
    <dgm:pt modelId="{9A540C8B-E085-4431-A98C-E0ECE06E2D70}" type="sibTrans" cxnId="{6323D86F-5D7B-4306-B0DB-AC67658A6ED7}">
      <dgm:prSet/>
      <dgm:spPr/>
      <dgm:t>
        <a:bodyPr/>
        <a:lstStyle/>
        <a:p>
          <a:endParaRPr lang="en-GB"/>
        </a:p>
      </dgm:t>
    </dgm:pt>
    <dgm:pt modelId="{18DAD90D-B0C4-4A37-8904-1D5DEB1FD391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</a:pPr>
          <a:r>
            <a:rPr lang="en-US" sz="1400" b="1" dirty="0" err="1">
              <a:latin typeface="Cambria" panose="02040503050406030204" pitchFamily="18" charset="0"/>
              <a:cs typeface="Arial" panose="020B0604020202020204" pitchFamily="34" charset="0"/>
            </a:rPr>
            <a:t>Shqyrtimi</a:t>
          </a:r>
          <a:r>
            <a:rPr lang="en-US" sz="1400" b="1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cs typeface="Arial" panose="020B0604020202020204" pitchFamily="34" charset="0"/>
            </a:rPr>
            <a:t>i</a:t>
          </a:r>
          <a:r>
            <a:rPr lang="en-US" sz="1400" b="1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cs typeface="Arial" panose="020B0604020202020204" pitchFamily="34" charset="0"/>
            </a:rPr>
            <a:t>kërkesave</a:t>
          </a:r>
          <a:endParaRPr lang="en-GB" sz="1400" b="1" dirty="0"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1AD5463C-7C42-476E-9D9B-BA9F14F284AA}" type="parTrans" cxnId="{BD142C1C-0F42-4935-8B56-2059EAD145E1}">
      <dgm:prSet/>
      <dgm:spPr/>
      <dgm:t>
        <a:bodyPr/>
        <a:lstStyle/>
        <a:p>
          <a:endParaRPr lang="en-GB"/>
        </a:p>
      </dgm:t>
    </dgm:pt>
    <dgm:pt modelId="{7AF52C96-F09F-4CCD-AC2B-DF7583B6DF6B}" type="sibTrans" cxnId="{BD142C1C-0F42-4935-8B56-2059EAD145E1}">
      <dgm:prSet custT="1"/>
      <dgm:spPr/>
      <dgm:t>
        <a:bodyPr/>
        <a:lstStyle/>
        <a:p>
          <a:endParaRPr lang="en-GB" sz="1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91D3DF-004E-45C8-B33D-95876040F55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200"/>
            </a:spcBef>
          </a:pP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Zakonisht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10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ditë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pune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.
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Mund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jetë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më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i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gjatë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dhënë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kohë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mjaftueshme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ekzaminimin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fillestar</a:t>
          </a:r>
          <a:r>
            <a:rPr lang="hr-HR" sz="1400" b="0" dirty="0">
              <a:latin typeface="Cambria" panose="02040503050406030204" pitchFamily="18" charset="0"/>
              <a:cs typeface="Arial" panose="020B0604020202020204" pitchFamily="34" charset="0"/>
            </a:rPr>
            <a:t>.</a:t>
          </a:r>
          <a:endParaRPr lang="en-GB" sz="1400" b="0" dirty="0"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3DDF0590-83C8-49C6-BF59-64769D128140}" type="parTrans" cxnId="{C34B5BE3-41EC-403B-95E2-FBD7542113B9}">
      <dgm:prSet/>
      <dgm:spPr/>
      <dgm:t>
        <a:bodyPr/>
        <a:lstStyle/>
        <a:p>
          <a:endParaRPr lang="en-GB"/>
        </a:p>
      </dgm:t>
    </dgm:pt>
    <dgm:pt modelId="{62987710-BD50-4E3E-BDC9-A5E6FB7243E2}" type="sibTrans" cxnId="{C34B5BE3-41EC-403B-95E2-FBD7542113B9}">
      <dgm:prSet/>
      <dgm:spPr/>
      <dgm:t>
        <a:bodyPr/>
        <a:lstStyle/>
        <a:p>
          <a:endParaRPr lang="en-GB"/>
        </a:p>
      </dgm:t>
    </dgm:pt>
    <dgm:pt modelId="{288767CE-6F20-46A1-AFA0-17CA6550DF3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1" dirty="0" err="1">
              <a:latin typeface="Cambria" panose="02040503050406030204" pitchFamily="18" charset="0"/>
              <a:cs typeface="Arial" panose="020B0604020202020204" pitchFamily="34" charset="0"/>
            </a:rPr>
            <a:t>Njoftimi</a:t>
          </a:r>
          <a:r>
            <a:rPr lang="en-US" sz="1400" b="1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cs typeface="Arial" panose="020B0604020202020204" pitchFamily="34" charset="0"/>
            </a:rPr>
            <a:t>i</a:t>
          </a:r>
          <a:r>
            <a:rPr lang="en-US" sz="1400" b="1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cs typeface="Arial" panose="020B0604020202020204" pitchFamily="34" charset="0"/>
            </a:rPr>
            <a:t>operatorëve</a:t>
          </a:r>
          <a:r>
            <a:rPr lang="en-US" sz="1400" b="1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cs typeface="Arial" panose="020B0604020202020204" pitchFamily="34" charset="0"/>
            </a:rPr>
            <a:t>ekonomikë</a:t>
          </a:r>
          <a:endParaRPr lang="en-GB" sz="1400" b="1" dirty="0"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ECE84F5F-9C4C-4690-8D21-B096AC6293EB}" type="parTrans" cxnId="{A26DC01E-A6F2-44D6-B92B-272FFAB8A559}">
      <dgm:prSet/>
      <dgm:spPr/>
      <dgm:t>
        <a:bodyPr/>
        <a:lstStyle/>
        <a:p>
          <a:endParaRPr lang="en-GB"/>
        </a:p>
      </dgm:t>
    </dgm:pt>
    <dgm:pt modelId="{A26A6BA8-EE02-4C92-815E-56B71DF379DD}" type="sibTrans" cxnId="{A26DC01E-A6F2-44D6-B92B-272FFAB8A559}">
      <dgm:prSet/>
      <dgm:spPr/>
      <dgm:t>
        <a:bodyPr/>
        <a:lstStyle/>
        <a:p>
          <a:endParaRPr lang="en-GB"/>
        </a:p>
      </dgm:t>
    </dgm:pt>
    <dgm:pt modelId="{4964B23B-7BDD-4D7D-9545-B4C6DDB2545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0" dirty="0" err="1">
              <a:latin typeface="Cambria" panose="02040503050406030204" pitchFamily="18" charset="0"/>
              <a:cs typeface="Arial" panose="020B0604020202020204" pitchFamily="34" charset="0"/>
            </a:rPr>
            <a:t>Indikacion</a:t>
          </a:r>
          <a:r>
            <a:rPr lang="en-US" sz="16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6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Cambria" panose="02040503050406030204" pitchFamily="18" charset="0"/>
              <a:cs typeface="Arial" panose="020B0604020202020204" pitchFamily="34" charset="0"/>
            </a:rPr>
            <a:t>përdorimin</a:t>
          </a:r>
          <a:r>
            <a:rPr lang="en-US" sz="1600" b="0" dirty="0">
              <a:latin typeface="Cambria" panose="02040503050406030204" pitchFamily="18" charset="0"/>
              <a:cs typeface="Arial" panose="020B0604020202020204" pitchFamily="34" charset="0"/>
            </a:rPr>
            <a:t> e SDB-</a:t>
          </a:r>
          <a:r>
            <a:rPr lang="en-US" sz="1600" b="0" dirty="0" err="1">
              <a:latin typeface="Cambria" panose="02040503050406030204" pitchFamily="18" charset="0"/>
              <a:cs typeface="Arial" panose="020B0604020202020204" pitchFamily="34" charset="0"/>
            </a:rPr>
            <a:t>së</a:t>
          </a:r>
          <a:endParaRPr lang="en-GB" sz="1600" b="0" dirty="0"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4EA3429D-7260-4CDA-A60C-A7FE1550914D}" type="sibTrans" cxnId="{B6F49147-F3AC-4CED-8A4F-E671E295B689}">
      <dgm:prSet/>
      <dgm:spPr/>
      <dgm:t>
        <a:bodyPr/>
        <a:lstStyle/>
        <a:p>
          <a:endParaRPr lang="en-GB"/>
        </a:p>
      </dgm:t>
    </dgm:pt>
    <dgm:pt modelId="{BE5D314D-2EAF-43E2-A996-7DB8DBEAEDEE}" type="parTrans" cxnId="{B6F49147-F3AC-4CED-8A4F-E671E295B689}">
      <dgm:prSet/>
      <dgm:spPr/>
      <dgm:t>
        <a:bodyPr/>
        <a:lstStyle/>
        <a:p>
          <a:endParaRPr lang="en-GB"/>
        </a:p>
      </dgm:t>
    </dgm:pt>
    <dgm:pt modelId="{9E7E9106-0C47-4FC0-B76C-D8A8B589C910}">
      <dgm:prSet custT="1"/>
      <dgm:spPr/>
      <dgm:t>
        <a:bodyPr/>
        <a:lstStyle/>
        <a:p>
          <a:pPr>
            <a:lnSpc>
              <a:spcPct val="100000"/>
            </a:lnSpc>
            <a:spcBef>
              <a:spcPts val="200"/>
            </a:spcBef>
          </a:pP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Kjo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duhet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tregohet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në</a:t>
          </a:r>
          <a:r>
            <a:rPr lang="en-US" sz="14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dirty="0" err="1">
              <a:latin typeface="Cambria" panose="02040503050406030204" pitchFamily="18" charset="0"/>
              <a:cs typeface="Arial" panose="020B0604020202020204" pitchFamily="34" charset="0"/>
            </a:rPr>
            <a:t>njoftim</a:t>
          </a:r>
          <a:r>
            <a:rPr lang="en-GB" sz="1400" b="0" dirty="0">
              <a:latin typeface="Cambria" panose="02040503050406030204" pitchFamily="18" charset="0"/>
              <a:cs typeface="Arial" panose="020B0604020202020204" pitchFamily="34" charset="0"/>
            </a:rPr>
            <a:t>.</a:t>
          </a:r>
        </a:p>
      </dgm:t>
    </dgm:pt>
    <dgm:pt modelId="{19F23B40-4577-4FE6-AD01-F1F821C5A5B3}" type="parTrans" cxnId="{ABB01400-DC88-4CFF-87E1-D92435E062EA}">
      <dgm:prSet/>
      <dgm:spPr/>
      <dgm:t>
        <a:bodyPr/>
        <a:lstStyle/>
        <a:p>
          <a:endParaRPr lang="en-GB"/>
        </a:p>
      </dgm:t>
    </dgm:pt>
    <dgm:pt modelId="{96A6FA53-14A2-4E84-B414-A7B1440BB1E0}" type="sibTrans" cxnId="{ABB01400-DC88-4CFF-87E1-D92435E062EA}">
      <dgm:prSet/>
      <dgm:spPr/>
      <dgm:t>
        <a:bodyPr/>
        <a:lstStyle/>
        <a:p>
          <a:endParaRPr lang="en-GB"/>
        </a:p>
      </dgm:t>
    </dgm:pt>
    <dgm:pt modelId="{AC4AD57D-A022-4E10-AB80-7703874A93E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Asnjë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ftesë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tender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prokurimin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e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parë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specifik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nuk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mund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bëhet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përpara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shqyrtimit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500" b="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dirty="0" err="1">
              <a:latin typeface="Cambria" panose="02040503050406030204" pitchFamily="18" charset="0"/>
              <a:cs typeface="Arial" panose="020B0604020202020204" pitchFamily="34" charset="0"/>
            </a:rPr>
            <a:t>kërkesave</a:t>
          </a:r>
          <a:r>
            <a:rPr lang="en-GB" sz="1500" b="0" dirty="0">
              <a:latin typeface="Cambria" panose="02040503050406030204" pitchFamily="18" charset="0"/>
              <a:cs typeface="Arial" panose="020B0604020202020204" pitchFamily="34" charset="0"/>
            </a:rPr>
            <a:t>.</a:t>
          </a:r>
        </a:p>
      </dgm:t>
    </dgm:pt>
    <dgm:pt modelId="{26130E4D-6136-4929-9C31-89B675CBDB49}" type="parTrans" cxnId="{3E797E07-E4FE-467E-A231-A7F2DAC4F439}">
      <dgm:prSet/>
      <dgm:spPr/>
      <dgm:t>
        <a:bodyPr/>
        <a:lstStyle/>
        <a:p>
          <a:endParaRPr lang="en-GB"/>
        </a:p>
      </dgm:t>
    </dgm:pt>
    <dgm:pt modelId="{6984E45C-2266-433D-AB53-2284C87F08FE}" type="sibTrans" cxnId="{3E797E07-E4FE-467E-A231-A7F2DAC4F439}">
      <dgm:prSet/>
      <dgm:spPr/>
      <dgm:t>
        <a:bodyPr/>
        <a:lstStyle/>
        <a:p>
          <a:endParaRPr lang="en-GB"/>
        </a:p>
      </dgm:t>
    </dgm:pt>
    <dgm:pt modelId="{B649A9DA-F380-464B-A546-23F33ABF0563}" type="pres">
      <dgm:prSet presAssocID="{DD40DDA8-FD5C-4235-BA3E-D09B6154AB42}" presName="Name0" presStyleCnt="0">
        <dgm:presLayoutVars>
          <dgm:dir/>
          <dgm:resizeHandles val="exact"/>
        </dgm:presLayoutVars>
      </dgm:prSet>
      <dgm:spPr/>
    </dgm:pt>
    <dgm:pt modelId="{4AC46F0C-E0E1-4CC2-9185-DB3DF7260EB4}" type="pres">
      <dgm:prSet presAssocID="{96DD5408-B3BE-4F5A-85D1-BC535C920E2C}" presName="composite" presStyleCnt="0"/>
      <dgm:spPr/>
    </dgm:pt>
    <dgm:pt modelId="{4A2BDBFA-E66E-4ED8-83DF-87D8E77F4225}" type="pres">
      <dgm:prSet presAssocID="{96DD5408-B3BE-4F5A-85D1-BC535C920E2C}" presName="bgChev" presStyleLbl="node1" presStyleIdx="0" presStyleCnt="4" custLinFactY="-41570" custLinFactNeighborY="-100000"/>
      <dgm:spPr/>
    </dgm:pt>
    <dgm:pt modelId="{0AA03C61-3186-4E46-BF95-3648158A9EC0}" type="pres">
      <dgm:prSet presAssocID="{96DD5408-B3BE-4F5A-85D1-BC535C920E2C}" presName="txNode" presStyleLbl="fgAcc1" presStyleIdx="0" presStyleCnt="4" custScaleX="131863" custScaleY="533824" custLinFactY="19557" custLinFactNeighborY="100000">
        <dgm:presLayoutVars>
          <dgm:bulletEnabled val="1"/>
        </dgm:presLayoutVars>
      </dgm:prSet>
      <dgm:spPr/>
    </dgm:pt>
    <dgm:pt modelId="{70356B11-4817-46D6-8726-C6001CFFBC22}" type="pres">
      <dgm:prSet presAssocID="{3CADDD4B-2B5D-4136-9D21-DAB1645633EC}" presName="compositeSpace" presStyleCnt="0"/>
      <dgm:spPr/>
    </dgm:pt>
    <dgm:pt modelId="{6E364F23-83C1-4787-A99D-ACB1F3480C6B}" type="pres">
      <dgm:prSet presAssocID="{82408852-F1B6-46EE-B997-AEF9A4DAB389}" presName="composite" presStyleCnt="0"/>
      <dgm:spPr/>
    </dgm:pt>
    <dgm:pt modelId="{010368DA-7715-4B05-B5EC-845064BD8BD9}" type="pres">
      <dgm:prSet presAssocID="{82408852-F1B6-46EE-B997-AEF9A4DAB389}" presName="bgChev" presStyleLbl="node1" presStyleIdx="1" presStyleCnt="4" custLinFactY="-41570" custLinFactNeighborY="-100000"/>
      <dgm:spPr>
        <a:blipFill rotWithShape="0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A18609AB-A155-49EB-98BE-00871E22B74F}" type="pres">
      <dgm:prSet presAssocID="{82408852-F1B6-46EE-B997-AEF9A4DAB389}" presName="txNode" presStyleLbl="fgAcc1" presStyleIdx="1" presStyleCnt="4" custScaleX="127655" custScaleY="533824" custLinFactY="19557" custLinFactNeighborY="100000">
        <dgm:presLayoutVars>
          <dgm:bulletEnabled val="1"/>
        </dgm:presLayoutVars>
      </dgm:prSet>
      <dgm:spPr/>
    </dgm:pt>
    <dgm:pt modelId="{D4AD360E-359A-4110-9A9A-8A2CD4F73802}" type="pres">
      <dgm:prSet presAssocID="{B5C53235-4B4D-481E-B4DC-8E0861CA8053}" presName="compositeSpace" presStyleCnt="0"/>
      <dgm:spPr/>
    </dgm:pt>
    <dgm:pt modelId="{15B223B3-F4DC-489F-ADF7-61DDC38BAAD9}" type="pres">
      <dgm:prSet presAssocID="{18DAD90D-B0C4-4A37-8904-1D5DEB1FD391}" presName="composite" presStyleCnt="0"/>
      <dgm:spPr/>
    </dgm:pt>
    <dgm:pt modelId="{91CCDEEA-61F2-449A-918A-F57215170A13}" type="pres">
      <dgm:prSet presAssocID="{18DAD90D-B0C4-4A37-8904-1D5DEB1FD391}" presName="bgChev" presStyleLbl="node1" presStyleIdx="2" presStyleCnt="4" custLinFactY="-41570" custLinFactNeighborY="-100000"/>
      <dgm:spPr/>
    </dgm:pt>
    <dgm:pt modelId="{49912B4C-1509-49E9-B344-27CAADD1400A}" type="pres">
      <dgm:prSet presAssocID="{18DAD90D-B0C4-4A37-8904-1D5DEB1FD391}" presName="txNode" presStyleLbl="fgAcc1" presStyleIdx="2" presStyleCnt="4" custScaleX="123054" custScaleY="544732" custLinFactY="26180" custLinFactNeighborX="-12920" custLinFactNeighborY="100000">
        <dgm:presLayoutVars>
          <dgm:bulletEnabled val="1"/>
        </dgm:presLayoutVars>
      </dgm:prSet>
      <dgm:spPr/>
    </dgm:pt>
    <dgm:pt modelId="{0CEE2D21-DEC1-4519-B758-EBEE991C1CA3}" type="pres">
      <dgm:prSet presAssocID="{7AF52C96-F09F-4CCD-AC2B-DF7583B6DF6B}" presName="compositeSpace" presStyleCnt="0"/>
      <dgm:spPr/>
    </dgm:pt>
    <dgm:pt modelId="{84F87AA3-EA6C-4ABB-878F-F0BC5FE68F3C}" type="pres">
      <dgm:prSet presAssocID="{288767CE-6F20-46A1-AFA0-17CA6550DF3A}" presName="composite" presStyleCnt="0"/>
      <dgm:spPr/>
    </dgm:pt>
    <dgm:pt modelId="{2E4C1917-3E8A-43EC-B4E6-BD3D57033596}" type="pres">
      <dgm:prSet presAssocID="{288767CE-6F20-46A1-AFA0-17CA6550DF3A}" presName="bgChev" presStyleLbl="node1" presStyleIdx="3" presStyleCnt="4" custLinFactY="-41570" custLinFactNeighborY="-100000"/>
      <dgm:spPr/>
    </dgm:pt>
    <dgm:pt modelId="{B11BE51F-A853-48C3-9148-C72D97AE2F7C}" type="pres">
      <dgm:prSet presAssocID="{288767CE-6F20-46A1-AFA0-17CA6550DF3A}" presName="txNode" presStyleLbl="fgAcc1" presStyleIdx="3" presStyleCnt="4" custScaleX="112063" custScaleY="522260" custLinFactY="4127" custLinFactNeighborX="-17945" custLinFactNeighborY="100000">
        <dgm:presLayoutVars>
          <dgm:bulletEnabled val="1"/>
        </dgm:presLayoutVars>
      </dgm:prSet>
      <dgm:spPr/>
    </dgm:pt>
  </dgm:ptLst>
  <dgm:cxnLst>
    <dgm:cxn modelId="{ABB01400-DC88-4CFF-87E1-D92435E062EA}" srcId="{18DAD90D-B0C4-4A37-8904-1D5DEB1FD391}" destId="{9E7E9106-0C47-4FC0-B76C-D8A8B589C910}" srcOrd="1" destOrd="0" parTransId="{19F23B40-4577-4FE6-AD01-F1F821C5A5B3}" sibTransId="{96A6FA53-14A2-4E84-B414-A7B1440BB1E0}"/>
    <dgm:cxn modelId="{2F698B02-5695-4898-92D7-4CE19F82BA57}" srcId="{DD40DDA8-FD5C-4235-BA3E-D09B6154AB42}" destId="{82408852-F1B6-46EE-B997-AEF9A4DAB389}" srcOrd="1" destOrd="0" parTransId="{A269C109-B09A-4557-A34C-58B45ACCF046}" sibTransId="{B5C53235-4B4D-481E-B4DC-8E0861CA8053}"/>
    <dgm:cxn modelId="{365D8705-C5BD-4C73-9391-C91AD79A4283}" type="presOf" srcId="{288767CE-6F20-46A1-AFA0-17CA6550DF3A}" destId="{B11BE51F-A853-48C3-9148-C72D97AE2F7C}" srcOrd="0" destOrd="0" presId="urn:microsoft.com/office/officeart/2005/8/layout/chevronAccent+Icon"/>
    <dgm:cxn modelId="{3E797E07-E4FE-467E-A231-A7F2DAC4F439}" srcId="{288767CE-6F20-46A1-AFA0-17CA6550DF3A}" destId="{AC4AD57D-A022-4E10-AB80-7703874A93EF}" srcOrd="0" destOrd="0" parTransId="{26130E4D-6136-4929-9C31-89B675CBDB49}" sibTransId="{6984E45C-2266-433D-AB53-2284C87F08FE}"/>
    <dgm:cxn modelId="{CE96CF0F-2E97-4D0D-BB92-4B7307226EB3}" type="presOf" srcId="{AC4AD57D-A022-4E10-AB80-7703874A93EF}" destId="{B11BE51F-A853-48C3-9148-C72D97AE2F7C}" srcOrd="0" destOrd="1" presId="urn:microsoft.com/office/officeart/2005/8/layout/chevronAccent+Icon"/>
    <dgm:cxn modelId="{BD142C1C-0F42-4935-8B56-2059EAD145E1}" srcId="{DD40DDA8-FD5C-4235-BA3E-D09B6154AB42}" destId="{18DAD90D-B0C4-4A37-8904-1D5DEB1FD391}" srcOrd="2" destOrd="0" parTransId="{1AD5463C-7C42-476E-9D9B-BA9F14F284AA}" sibTransId="{7AF52C96-F09F-4CCD-AC2B-DF7583B6DF6B}"/>
    <dgm:cxn modelId="{A26DC01E-A6F2-44D6-B92B-272FFAB8A559}" srcId="{DD40DDA8-FD5C-4235-BA3E-D09B6154AB42}" destId="{288767CE-6F20-46A1-AFA0-17CA6550DF3A}" srcOrd="3" destOrd="0" parTransId="{ECE84F5F-9C4C-4690-8D21-B096AC6293EB}" sibTransId="{A26A6BA8-EE02-4C92-815E-56B71DF379DD}"/>
    <dgm:cxn modelId="{B6F49147-F3AC-4CED-8A4F-E671E295B689}" srcId="{96DD5408-B3BE-4F5A-85D1-BC535C920E2C}" destId="{4964B23B-7BDD-4D7D-9545-B4C6DDB25455}" srcOrd="0" destOrd="0" parTransId="{BE5D314D-2EAF-43E2-A996-7DB8DBEAEDEE}" sibTransId="{4EA3429D-7260-4CDA-A60C-A7FE1550914D}"/>
    <dgm:cxn modelId="{546C6E6F-BEE1-4432-8C9B-F24B9F174D75}" type="presOf" srcId="{0C0883E3-3735-494B-A71E-92DA45345A5C}" destId="{A18609AB-A155-49EB-98BE-00871E22B74F}" srcOrd="0" destOrd="1" presId="urn:microsoft.com/office/officeart/2005/8/layout/chevronAccent+Icon"/>
    <dgm:cxn modelId="{6323D86F-5D7B-4306-B0DB-AC67658A6ED7}" srcId="{82408852-F1B6-46EE-B997-AEF9A4DAB389}" destId="{0C0883E3-3735-494B-A71E-92DA45345A5C}" srcOrd="0" destOrd="0" parTransId="{C1B87418-AA57-4FC5-919B-59456D1CE2BD}" sibTransId="{9A540C8B-E085-4431-A98C-E0ECE06E2D70}"/>
    <dgm:cxn modelId="{20BADE50-C95F-4C8E-AA03-4C67E1C927CB}" type="presOf" srcId="{DD40DDA8-FD5C-4235-BA3E-D09B6154AB42}" destId="{B649A9DA-F380-464B-A546-23F33ABF0563}" srcOrd="0" destOrd="0" presId="urn:microsoft.com/office/officeart/2005/8/layout/chevronAccent+Icon"/>
    <dgm:cxn modelId="{264B7372-726C-4E9C-A1A7-D8391D41E664}" type="presOf" srcId="{82408852-F1B6-46EE-B997-AEF9A4DAB389}" destId="{A18609AB-A155-49EB-98BE-00871E22B74F}" srcOrd="0" destOrd="0" presId="urn:microsoft.com/office/officeart/2005/8/layout/chevronAccent+Icon"/>
    <dgm:cxn modelId="{FF8BBE55-4541-41DE-9E8A-8D7D727FE519}" type="presOf" srcId="{C391D3DF-004E-45C8-B33D-95876040F550}" destId="{49912B4C-1509-49E9-B344-27CAADD1400A}" srcOrd="0" destOrd="1" presId="urn:microsoft.com/office/officeart/2005/8/layout/chevronAccent+Icon"/>
    <dgm:cxn modelId="{FC063078-E006-4AE2-A1D0-CD84FEA9FF30}" type="presOf" srcId="{9E7E9106-0C47-4FC0-B76C-D8A8B589C910}" destId="{49912B4C-1509-49E9-B344-27CAADD1400A}" srcOrd="0" destOrd="2" presId="urn:microsoft.com/office/officeart/2005/8/layout/chevronAccent+Icon"/>
    <dgm:cxn modelId="{B2D6908F-775A-40BD-8BD0-7B294E3BA1F4}" type="presOf" srcId="{96DD5408-B3BE-4F5A-85D1-BC535C920E2C}" destId="{0AA03C61-3186-4E46-BF95-3648158A9EC0}" srcOrd="0" destOrd="0" presId="urn:microsoft.com/office/officeart/2005/8/layout/chevronAccent+Icon"/>
    <dgm:cxn modelId="{AF059AA1-F23D-4A31-A6A2-033D3F4B4413}" srcId="{DD40DDA8-FD5C-4235-BA3E-D09B6154AB42}" destId="{96DD5408-B3BE-4F5A-85D1-BC535C920E2C}" srcOrd="0" destOrd="0" parTransId="{B0666814-6D12-471B-AE3E-94BA38C2B945}" sibTransId="{3CADDD4B-2B5D-4136-9D21-DAB1645633EC}"/>
    <dgm:cxn modelId="{58E1D3A5-CAAA-48F8-8823-3CF1737CB8D3}" type="presOf" srcId="{4964B23B-7BDD-4D7D-9545-B4C6DDB25455}" destId="{0AA03C61-3186-4E46-BF95-3648158A9EC0}" srcOrd="0" destOrd="1" presId="urn:microsoft.com/office/officeart/2005/8/layout/chevronAccent+Icon"/>
    <dgm:cxn modelId="{C34B5BE3-41EC-403B-95E2-FBD7542113B9}" srcId="{18DAD90D-B0C4-4A37-8904-1D5DEB1FD391}" destId="{C391D3DF-004E-45C8-B33D-95876040F550}" srcOrd="0" destOrd="0" parTransId="{3DDF0590-83C8-49C6-BF59-64769D128140}" sibTransId="{62987710-BD50-4E3E-BDC9-A5E6FB7243E2}"/>
    <dgm:cxn modelId="{45077CFA-393A-4A0A-9496-6EC9763F2201}" type="presOf" srcId="{18DAD90D-B0C4-4A37-8904-1D5DEB1FD391}" destId="{49912B4C-1509-49E9-B344-27CAADD1400A}" srcOrd="0" destOrd="0" presId="urn:microsoft.com/office/officeart/2005/8/layout/chevronAccent+Icon"/>
    <dgm:cxn modelId="{87B9196B-AF42-4FCF-9FC7-D91C3E01787B}" type="presParOf" srcId="{B649A9DA-F380-464B-A546-23F33ABF0563}" destId="{4AC46F0C-E0E1-4CC2-9185-DB3DF7260EB4}" srcOrd="0" destOrd="0" presId="urn:microsoft.com/office/officeart/2005/8/layout/chevronAccent+Icon"/>
    <dgm:cxn modelId="{193779FA-4959-4F2B-88BA-901CA994A583}" type="presParOf" srcId="{4AC46F0C-E0E1-4CC2-9185-DB3DF7260EB4}" destId="{4A2BDBFA-E66E-4ED8-83DF-87D8E77F4225}" srcOrd="0" destOrd="0" presId="urn:microsoft.com/office/officeart/2005/8/layout/chevronAccent+Icon"/>
    <dgm:cxn modelId="{60D0E9EF-E7B5-4AC5-8849-29E68CADEFA3}" type="presParOf" srcId="{4AC46F0C-E0E1-4CC2-9185-DB3DF7260EB4}" destId="{0AA03C61-3186-4E46-BF95-3648158A9EC0}" srcOrd="1" destOrd="0" presId="urn:microsoft.com/office/officeart/2005/8/layout/chevronAccent+Icon"/>
    <dgm:cxn modelId="{F8960E5B-1366-461D-96F2-B977A365BF3A}" type="presParOf" srcId="{B649A9DA-F380-464B-A546-23F33ABF0563}" destId="{70356B11-4817-46D6-8726-C6001CFFBC22}" srcOrd="1" destOrd="0" presId="urn:microsoft.com/office/officeart/2005/8/layout/chevronAccent+Icon"/>
    <dgm:cxn modelId="{209FBAC7-0001-4AC6-A616-F5EF8BD118A6}" type="presParOf" srcId="{B649A9DA-F380-464B-A546-23F33ABF0563}" destId="{6E364F23-83C1-4787-A99D-ACB1F3480C6B}" srcOrd="2" destOrd="0" presId="urn:microsoft.com/office/officeart/2005/8/layout/chevronAccent+Icon"/>
    <dgm:cxn modelId="{44977C89-508F-4DA8-B5EF-33E102EA7AD0}" type="presParOf" srcId="{6E364F23-83C1-4787-A99D-ACB1F3480C6B}" destId="{010368DA-7715-4B05-B5EC-845064BD8BD9}" srcOrd="0" destOrd="0" presId="urn:microsoft.com/office/officeart/2005/8/layout/chevronAccent+Icon"/>
    <dgm:cxn modelId="{BCFA8153-B04A-4601-AFD0-E39642F528AE}" type="presParOf" srcId="{6E364F23-83C1-4787-A99D-ACB1F3480C6B}" destId="{A18609AB-A155-49EB-98BE-00871E22B74F}" srcOrd="1" destOrd="0" presId="urn:microsoft.com/office/officeart/2005/8/layout/chevronAccent+Icon"/>
    <dgm:cxn modelId="{B949445C-5740-48EE-A956-B4F245615799}" type="presParOf" srcId="{B649A9DA-F380-464B-A546-23F33ABF0563}" destId="{D4AD360E-359A-4110-9A9A-8A2CD4F73802}" srcOrd="3" destOrd="0" presId="urn:microsoft.com/office/officeart/2005/8/layout/chevronAccent+Icon"/>
    <dgm:cxn modelId="{F66E3734-FB4A-41DC-9261-193623079F7E}" type="presParOf" srcId="{B649A9DA-F380-464B-A546-23F33ABF0563}" destId="{15B223B3-F4DC-489F-ADF7-61DDC38BAAD9}" srcOrd="4" destOrd="0" presId="urn:microsoft.com/office/officeart/2005/8/layout/chevronAccent+Icon"/>
    <dgm:cxn modelId="{92FB6181-EBA5-450E-80AD-B4F070A5F6D3}" type="presParOf" srcId="{15B223B3-F4DC-489F-ADF7-61DDC38BAAD9}" destId="{91CCDEEA-61F2-449A-918A-F57215170A13}" srcOrd="0" destOrd="0" presId="urn:microsoft.com/office/officeart/2005/8/layout/chevronAccent+Icon"/>
    <dgm:cxn modelId="{886D40A8-729F-47AE-AC18-8F2932727BE1}" type="presParOf" srcId="{15B223B3-F4DC-489F-ADF7-61DDC38BAAD9}" destId="{49912B4C-1509-49E9-B344-27CAADD1400A}" srcOrd="1" destOrd="0" presId="urn:microsoft.com/office/officeart/2005/8/layout/chevronAccent+Icon"/>
    <dgm:cxn modelId="{82310B8C-AA32-4588-914C-A1F1863AEB3A}" type="presParOf" srcId="{B649A9DA-F380-464B-A546-23F33ABF0563}" destId="{0CEE2D21-DEC1-4519-B758-EBEE991C1CA3}" srcOrd="5" destOrd="0" presId="urn:microsoft.com/office/officeart/2005/8/layout/chevronAccent+Icon"/>
    <dgm:cxn modelId="{64DB4FF7-973D-45F8-9B8D-725806DADE77}" type="presParOf" srcId="{B649A9DA-F380-464B-A546-23F33ABF0563}" destId="{84F87AA3-EA6C-4ABB-878F-F0BC5FE68F3C}" srcOrd="6" destOrd="0" presId="urn:microsoft.com/office/officeart/2005/8/layout/chevronAccent+Icon"/>
    <dgm:cxn modelId="{BCE252D3-C237-4FA5-B842-79DF72EF0C89}" type="presParOf" srcId="{84F87AA3-EA6C-4ABB-878F-F0BC5FE68F3C}" destId="{2E4C1917-3E8A-43EC-B4E6-BD3D57033596}" srcOrd="0" destOrd="0" presId="urn:microsoft.com/office/officeart/2005/8/layout/chevronAccent+Icon"/>
    <dgm:cxn modelId="{D952B1DE-7A65-4889-8E24-CFAE0F74DA57}" type="presParOf" srcId="{84F87AA3-EA6C-4ABB-878F-F0BC5FE68F3C}" destId="{B11BE51F-A853-48C3-9148-C72D97AE2F7C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CA5AAE-4B11-4C21-ACB0-5022AED4343C}" type="doc">
      <dgm:prSet loTypeId="urn:microsoft.com/office/officeart/2005/8/layout/chevron1" loCatId="process" qsTypeId="urn:microsoft.com/office/officeart/2005/8/quickstyle/simple1" qsCatId="simple" csTypeId="urn:microsoft.com/office/officeart/2005/8/colors/accent1_1" csCatId="accent1" phldr="1"/>
      <dgm:spPr/>
    </dgm:pt>
    <dgm:pt modelId="{DD8BF38F-80A9-4F02-A059-2CE5C8FC4652}">
      <dgm:prSet phldrT="[Text]" custT="1"/>
      <dgm:spPr/>
      <dgm:t>
        <a:bodyPr/>
        <a:lstStyle/>
        <a:p>
          <a:r>
            <a:rPr lang="sq" sz="800" b="0">
              <a:latin typeface="Arial" panose="020B0604020202020204" pitchFamily="34" charset="0"/>
              <a:cs typeface="Arial" panose="020B0604020202020204" pitchFamily="34" charset="0"/>
            </a:rPr>
            <a:t>Njoftimi për kontratë</a:t>
          </a:r>
          <a:endParaRPr lang="en-GB" sz="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9115F2-554E-4349-AA40-89C939F5B725}" type="parTrans" cxnId="{AC9C1B83-216D-45B0-80CA-0211FD686AAB}">
      <dgm:prSet/>
      <dgm:spPr/>
      <dgm:t>
        <a:bodyPr/>
        <a:lstStyle/>
        <a:p>
          <a:endParaRPr lang="en-GB"/>
        </a:p>
      </dgm:t>
    </dgm:pt>
    <dgm:pt modelId="{A4725854-7043-42B3-9DB5-84CAE0DD716D}" type="sibTrans" cxnId="{AC9C1B83-216D-45B0-80CA-0211FD686AAB}">
      <dgm:prSet/>
      <dgm:spPr/>
      <dgm:t>
        <a:bodyPr/>
        <a:lstStyle/>
        <a:p>
          <a:endParaRPr lang="en-GB"/>
        </a:p>
      </dgm:t>
    </dgm:pt>
    <dgm:pt modelId="{C1C11886-FE39-4EDE-8348-2E543F768140}">
      <dgm:prSet phldrT="[Text]" custT="1"/>
      <dgm:spPr/>
      <dgm:t>
        <a:bodyPr/>
        <a:lstStyle/>
        <a:p>
          <a:r>
            <a:rPr lang="sq" sz="800" b="0">
              <a:latin typeface="Arial" panose="020B0604020202020204" pitchFamily="34" charset="0"/>
              <a:cs typeface="Arial" panose="020B0604020202020204" pitchFamily="34" charset="0"/>
            </a:rPr>
            <a:t>Dorëzimi i tenderëve</a:t>
          </a:r>
          <a:endParaRPr lang="en-GB" sz="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606E04-D717-48D2-8463-C2CEBBF61D96}" type="parTrans" cxnId="{B5427306-2664-4E0D-AB6F-7104BC8E14FC}">
      <dgm:prSet/>
      <dgm:spPr/>
      <dgm:t>
        <a:bodyPr/>
        <a:lstStyle/>
        <a:p>
          <a:endParaRPr lang="en-GB"/>
        </a:p>
      </dgm:t>
    </dgm:pt>
    <dgm:pt modelId="{62FAA3A3-7914-4917-BE8B-42304D97F858}" type="sibTrans" cxnId="{B5427306-2664-4E0D-AB6F-7104BC8E14FC}">
      <dgm:prSet/>
      <dgm:spPr/>
      <dgm:t>
        <a:bodyPr/>
        <a:lstStyle/>
        <a:p>
          <a:endParaRPr lang="en-GB"/>
        </a:p>
      </dgm:t>
    </dgm:pt>
    <dgm:pt modelId="{797B8552-DDE5-433D-B266-5FE3A38571F0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sq" sz="800" b="1">
              <a:latin typeface="Arial" panose="020B0604020202020204" pitchFamily="34" charset="0"/>
              <a:cs typeface="Arial" panose="020B0604020202020204" pitchFamily="34" charset="0"/>
            </a:rPr>
            <a:t>Vlerësimi Fillestar i Tenderëve</a:t>
          </a:r>
          <a:endParaRPr lang="en-GB" sz="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5DD94-3DD2-4D85-83B1-FCED0937E32F}" type="parTrans" cxnId="{A9B79185-8857-40DD-A3C0-4F24D245F7A8}">
      <dgm:prSet/>
      <dgm:spPr/>
      <dgm:t>
        <a:bodyPr/>
        <a:lstStyle/>
        <a:p>
          <a:endParaRPr lang="en-GB"/>
        </a:p>
      </dgm:t>
    </dgm:pt>
    <dgm:pt modelId="{4FF33D2C-ECBC-4EF7-BB37-F90B7DC5DCC5}" type="sibTrans" cxnId="{A9B79185-8857-40DD-A3C0-4F24D245F7A8}">
      <dgm:prSet/>
      <dgm:spPr/>
      <dgm:t>
        <a:bodyPr/>
        <a:lstStyle/>
        <a:p>
          <a:endParaRPr lang="en-GB"/>
        </a:p>
      </dgm:t>
    </dgm:pt>
    <dgm:pt modelId="{A4CF5DA5-46FC-422F-BC63-207B00E8C91E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sq" sz="800" b="1">
              <a:latin typeface="Arial" panose="020B0604020202020204" pitchFamily="34" charset="0"/>
              <a:cs typeface="Arial" panose="020B0604020202020204" pitchFamily="34" charset="0"/>
            </a:rPr>
            <a:t>Ftesë për e-ankandi</a:t>
          </a:r>
          <a:endParaRPr lang="en-GB" sz="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6647DE-1823-4C0F-8964-EA5865AFA4C7}" type="parTrans" cxnId="{5B2BB60D-9DFA-410E-9655-5B67AC74DFF7}">
      <dgm:prSet/>
      <dgm:spPr/>
      <dgm:t>
        <a:bodyPr/>
        <a:lstStyle/>
        <a:p>
          <a:endParaRPr lang="en-GB"/>
        </a:p>
      </dgm:t>
    </dgm:pt>
    <dgm:pt modelId="{7AF62682-5592-465A-970B-06EEAE968B1C}" type="sibTrans" cxnId="{5B2BB60D-9DFA-410E-9655-5B67AC74DFF7}">
      <dgm:prSet/>
      <dgm:spPr/>
      <dgm:t>
        <a:bodyPr/>
        <a:lstStyle/>
        <a:p>
          <a:endParaRPr lang="en-GB"/>
        </a:p>
      </dgm:t>
    </dgm:pt>
    <dgm:pt modelId="{62EDA137-78B1-448E-A19A-ED83EED58AEE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sq" sz="800" b="1">
              <a:latin typeface="Arial" panose="020B0604020202020204" pitchFamily="34" charset="0"/>
              <a:cs typeface="Arial" panose="020B0604020202020204" pitchFamily="34" charset="0"/>
            </a:rPr>
            <a:t>e-ankandi</a:t>
          </a:r>
          <a:endParaRPr lang="en-GB" sz="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7EB17A-D2DF-4E17-8A48-060A78C8245B}" type="parTrans" cxnId="{E1AA1E7B-6E2E-448F-9E53-5E49E36229A7}">
      <dgm:prSet/>
      <dgm:spPr/>
      <dgm:t>
        <a:bodyPr/>
        <a:lstStyle/>
        <a:p>
          <a:endParaRPr lang="en-GB"/>
        </a:p>
      </dgm:t>
    </dgm:pt>
    <dgm:pt modelId="{007132C3-0DC3-4193-9278-84C7659DB2BA}" type="sibTrans" cxnId="{E1AA1E7B-6E2E-448F-9E53-5E49E36229A7}">
      <dgm:prSet/>
      <dgm:spPr/>
      <dgm:t>
        <a:bodyPr/>
        <a:lstStyle/>
        <a:p>
          <a:endParaRPr lang="en-GB"/>
        </a:p>
      </dgm:t>
    </dgm:pt>
    <dgm:pt modelId="{9576E2FE-9B0D-4F09-8907-4DDBABEC5884}">
      <dgm:prSet custT="1"/>
      <dgm:spPr/>
      <dgm:t>
        <a:bodyPr/>
        <a:lstStyle/>
        <a:p>
          <a:r>
            <a:rPr lang="sq" sz="800" b="0" dirty="0">
              <a:latin typeface="Arial" panose="020B0604020202020204" pitchFamily="34" charset="0"/>
              <a:cs typeface="Arial" panose="020B0604020202020204" pitchFamily="34" charset="0"/>
            </a:rPr>
            <a:t>Dhënia e kontratës për fituesin e ankandit elektronik</a:t>
          </a:r>
          <a:endParaRPr lang="en-GB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CA93CE-B82B-44F6-85E1-9D4B9C76EB7C}" type="parTrans" cxnId="{8C39FA77-1960-4099-BFE5-17C8E8E3445C}">
      <dgm:prSet/>
      <dgm:spPr/>
      <dgm:t>
        <a:bodyPr/>
        <a:lstStyle/>
        <a:p>
          <a:endParaRPr lang="en-GB"/>
        </a:p>
      </dgm:t>
    </dgm:pt>
    <dgm:pt modelId="{A41E3F53-5BA4-42AD-B0D5-D833BFEF8B52}" type="sibTrans" cxnId="{8C39FA77-1960-4099-BFE5-17C8E8E3445C}">
      <dgm:prSet/>
      <dgm:spPr/>
      <dgm:t>
        <a:bodyPr/>
        <a:lstStyle/>
        <a:p>
          <a:endParaRPr lang="en-GB"/>
        </a:p>
      </dgm:t>
    </dgm:pt>
    <dgm:pt modelId="{19C930A3-5138-4FE2-930B-8A96D91E05AA}" type="pres">
      <dgm:prSet presAssocID="{1FCA5AAE-4B11-4C21-ACB0-5022AED4343C}" presName="Name0" presStyleCnt="0">
        <dgm:presLayoutVars>
          <dgm:dir/>
          <dgm:animLvl val="lvl"/>
          <dgm:resizeHandles val="exact"/>
        </dgm:presLayoutVars>
      </dgm:prSet>
      <dgm:spPr/>
    </dgm:pt>
    <dgm:pt modelId="{2BE398E4-323B-44CB-96A7-1B2EBFF0F070}" type="pres">
      <dgm:prSet presAssocID="{DD8BF38F-80A9-4F02-A059-2CE5C8FC4652}" presName="parTxOnly" presStyleLbl="node1" presStyleIdx="0" presStyleCnt="6" custScaleY="122563">
        <dgm:presLayoutVars>
          <dgm:chMax val="0"/>
          <dgm:chPref val="0"/>
          <dgm:bulletEnabled val="1"/>
        </dgm:presLayoutVars>
      </dgm:prSet>
      <dgm:spPr/>
    </dgm:pt>
    <dgm:pt modelId="{3A2978B3-3647-4004-B2F3-0E1F774DDC9C}" type="pres">
      <dgm:prSet presAssocID="{A4725854-7043-42B3-9DB5-84CAE0DD716D}" presName="parTxOnlySpace" presStyleCnt="0"/>
      <dgm:spPr/>
    </dgm:pt>
    <dgm:pt modelId="{21AB2678-B98C-4963-B08C-C860681E33A0}" type="pres">
      <dgm:prSet presAssocID="{C1C11886-FE39-4EDE-8348-2E543F768140}" presName="parTxOnly" presStyleLbl="node1" presStyleIdx="1" presStyleCnt="6" custScaleY="122563">
        <dgm:presLayoutVars>
          <dgm:chMax val="0"/>
          <dgm:chPref val="0"/>
          <dgm:bulletEnabled val="1"/>
        </dgm:presLayoutVars>
      </dgm:prSet>
      <dgm:spPr/>
    </dgm:pt>
    <dgm:pt modelId="{BE29EC4C-F541-4092-977D-25A7BFE7844F}" type="pres">
      <dgm:prSet presAssocID="{62FAA3A3-7914-4917-BE8B-42304D97F858}" presName="parTxOnlySpace" presStyleCnt="0"/>
      <dgm:spPr/>
    </dgm:pt>
    <dgm:pt modelId="{4E6C70CB-32D6-4E58-A10B-74A61AF10668}" type="pres">
      <dgm:prSet presAssocID="{797B8552-DDE5-433D-B266-5FE3A38571F0}" presName="parTxOnly" presStyleLbl="node1" presStyleIdx="2" presStyleCnt="6" custScaleX="104613" custScaleY="122563">
        <dgm:presLayoutVars>
          <dgm:chMax val="0"/>
          <dgm:chPref val="0"/>
          <dgm:bulletEnabled val="1"/>
        </dgm:presLayoutVars>
      </dgm:prSet>
      <dgm:spPr/>
    </dgm:pt>
    <dgm:pt modelId="{53F53F2F-59BC-4BFC-AD4D-A005444B86FD}" type="pres">
      <dgm:prSet presAssocID="{4FF33D2C-ECBC-4EF7-BB37-F90B7DC5DCC5}" presName="parTxOnlySpace" presStyleCnt="0"/>
      <dgm:spPr/>
    </dgm:pt>
    <dgm:pt modelId="{C8AE6685-91B7-4815-A68C-4F190FB0C556}" type="pres">
      <dgm:prSet presAssocID="{A4CF5DA5-46FC-422F-BC63-207B00E8C91E}" presName="parTxOnly" presStyleLbl="node1" presStyleIdx="3" presStyleCnt="6" custScaleY="122563">
        <dgm:presLayoutVars>
          <dgm:chMax val="0"/>
          <dgm:chPref val="0"/>
          <dgm:bulletEnabled val="1"/>
        </dgm:presLayoutVars>
      </dgm:prSet>
      <dgm:spPr/>
    </dgm:pt>
    <dgm:pt modelId="{97C6B5BB-63CA-4CA9-8AE2-ED6D82054D8F}" type="pres">
      <dgm:prSet presAssocID="{7AF62682-5592-465A-970B-06EEAE968B1C}" presName="parTxOnlySpace" presStyleCnt="0"/>
      <dgm:spPr/>
    </dgm:pt>
    <dgm:pt modelId="{863816EC-0E92-4261-98A1-C8D02DE7A2FB}" type="pres">
      <dgm:prSet presAssocID="{62EDA137-78B1-448E-A19A-ED83EED58AEE}" presName="parTxOnly" presStyleLbl="node1" presStyleIdx="4" presStyleCnt="6" custScaleY="122563">
        <dgm:presLayoutVars>
          <dgm:chMax val="0"/>
          <dgm:chPref val="0"/>
          <dgm:bulletEnabled val="1"/>
        </dgm:presLayoutVars>
      </dgm:prSet>
      <dgm:spPr/>
    </dgm:pt>
    <dgm:pt modelId="{EC08983E-E74A-486F-8BE6-B5571C706CA7}" type="pres">
      <dgm:prSet presAssocID="{007132C3-0DC3-4193-9278-84C7659DB2BA}" presName="parTxOnlySpace" presStyleCnt="0"/>
      <dgm:spPr/>
    </dgm:pt>
    <dgm:pt modelId="{17389BFE-F904-4DA7-BB48-EB9098EF0D6E}" type="pres">
      <dgm:prSet presAssocID="{9576E2FE-9B0D-4F09-8907-4DDBABEC5884}" presName="parTxOnly" presStyleLbl="node1" presStyleIdx="5" presStyleCnt="6" custScaleY="122563">
        <dgm:presLayoutVars>
          <dgm:chMax val="0"/>
          <dgm:chPref val="0"/>
          <dgm:bulletEnabled val="1"/>
        </dgm:presLayoutVars>
      </dgm:prSet>
      <dgm:spPr/>
    </dgm:pt>
  </dgm:ptLst>
  <dgm:cxnLst>
    <dgm:cxn modelId="{B5427306-2664-4E0D-AB6F-7104BC8E14FC}" srcId="{1FCA5AAE-4B11-4C21-ACB0-5022AED4343C}" destId="{C1C11886-FE39-4EDE-8348-2E543F768140}" srcOrd="1" destOrd="0" parTransId="{D6606E04-D717-48D2-8463-C2CEBBF61D96}" sibTransId="{62FAA3A3-7914-4917-BE8B-42304D97F858}"/>
    <dgm:cxn modelId="{5B2BB60D-9DFA-410E-9655-5B67AC74DFF7}" srcId="{1FCA5AAE-4B11-4C21-ACB0-5022AED4343C}" destId="{A4CF5DA5-46FC-422F-BC63-207B00E8C91E}" srcOrd="3" destOrd="0" parTransId="{9F6647DE-1823-4C0F-8964-EA5865AFA4C7}" sibTransId="{7AF62682-5592-465A-970B-06EEAE968B1C}"/>
    <dgm:cxn modelId="{C3668C26-9857-438F-9FAC-DE716EBBAB96}" type="presOf" srcId="{A4CF5DA5-46FC-422F-BC63-207B00E8C91E}" destId="{C8AE6685-91B7-4815-A68C-4F190FB0C556}" srcOrd="0" destOrd="0" presId="urn:microsoft.com/office/officeart/2005/8/layout/chevron1"/>
    <dgm:cxn modelId="{8C39FA77-1960-4099-BFE5-17C8E8E3445C}" srcId="{1FCA5AAE-4B11-4C21-ACB0-5022AED4343C}" destId="{9576E2FE-9B0D-4F09-8907-4DDBABEC5884}" srcOrd="5" destOrd="0" parTransId="{82CA93CE-B82B-44F6-85E1-9D4B9C76EB7C}" sibTransId="{A41E3F53-5BA4-42AD-B0D5-D833BFEF8B52}"/>
    <dgm:cxn modelId="{AAFCD27A-0636-4AF0-9E6C-2D59C022E25C}" type="presOf" srcId="{9576E2FE-9B0D-4F09-8907-4DDBABEC5884}" destId="{17389BFE-F904-4DA7-BB48-EB9098EF0D6E}" srcOrd="0" destOrd="0" presId="urn:microsoft.com/office/officeart/2005/8/layout/chevron1"/>
    <dgm:cxn modelId="{E1AA1E7B-6E2E-448F-9E53-5E49E36229A7}" srcId="{1FCA5AAE-4B11-4C21-ACB0-5022AED4343C}" destId="{62EDA137-78B1-448E-A19A-ED83EED58AEE}" srcOrd="4" destOrd="0" parTransId="{EA7EB17A-D2DF-4E17-8A48-060A78C8245B}" sibTransId="{007132C3-0DC3-4193-9278-84C7659DB2BA}"/>
    <dgm:cxn modelId="{AC9C1B83-216D-45B0-80CA-0211FD686AAB}" srcId="{1FCA5AAE-4B11-4C21-ACB0-5022AED4343C}" destId="{DD8BF38F-80A9-4F02-A059-2CE5C8FC4652}" srcOrd="0" destOrd="0" parTransId="{139115F2-554E-4349-AA40-89C939F5B725}" sibTransId="{A4725854-7043-42B3-9DB5-84CAE0DD716D}"/>
    <dgm:cxn modelId="{A9B79185-8857-40DD-A3C0-4F24D245F7A8}" srcId="{1FCA5AAE-4B11-4C21-ACB0-5022AED4343C}" destId="{797B8552-DDE5-433D-B266-5FE3A38571F0}" srcOrd="2" destOrd="0" parTransId="{99F5DD94-3DD2-4D85-83B1-FCED0937E32F}" sibTransId="{4FF33D2C-ECBC-4EF7-BB37-F90B7DC5DCC5}"/>
    <dgm:cxn modelId="{566C1EB8-1B4C-4715-A1FA-11D928BFE43E}" type="presOf" srcId="{62EDA137-78B1-448E-A19A-ED83EED58AEE}" destId="{863816EC-0E92-4261-98A1-C8D02DE7A2FB}" srcOrd="0" destOrd="0" presId="urn:microsoft.com/office/officeart/2005/8/layout/chevron1"/>
    <dgm:cxn modelId="{A5456CC8-3DE4-4BD0-8E74-7BEC35DF2BA3}" type="presOf" srcId="{1FCA5AAE-4B11-4C21-ACB0-5022AED4343C}" destId="{19C930A3-5138-4FE2-930B-8A96D91E05AA}" srcOrd="0" destOrd="0" presId="urn:microsoft.com/office/officeart/2005/8/layout/chevron1"/>
    <dgm:cxn modelId="{3EAE76EF-B92A-4755-BDA6-822E833FFD97}" type="presOf" srcId="{797B8552-DDE5-433D-B266-5FE3A38571F0}" destId="{4E6C70CB-32D6-4E58-A10B-74A61AF10668}" srcOrd="0" destOrd="0" presId="urn:microsoft.com/office/officeart/2005/8/layout/chevron1"/>
    <dgm:cxn modelId="{44D150F8-962D-47AA-B755-044AE7F9746F}" type="presOf" srcId="{DD8BF38F-80A9-4F02-A059-2CE5C8FC4652}" destId="{2BE398E4-323B-44CB-96A7-1B2EBFF0F070}" srcOrd="0" destOrd="0" presId="urn:microsoft.com/office/officeart/2005/8/layout/chevron1"/>
    <dgm:cxn modelId="{710A17FA-853F-48FA-A7D8-BF2A45962088}" type="presOf" srcId="{C1C11886-FE39-4EDE-8348-2E543F768140}" destId="{21AB2678-B98C-4963-B08C-C860681E33A0}" srcOrd="0" destOrd="0" presId="urn:microsoft.com/office/officeart/2005/8/layout/chevron1"/>
    <dgm:cxn modelId="{218705B5-DF2D-4AE6-9E13-DD28E2A6F65C}" type="presParOf" srcId="{19C930A3-5138-4FE2-930B-8A96D91E05AA}" destId="{2BE398E4-323B-44CB-96A7-1B2EBFF0F070}" srcOrd="0" destOrd="0" presId="urn:microsoft.com/office/officeart/2005/8/layout/chevron1"/>
    <dgm:cxn modelId="{FC09BC40-4AB6-4F08-8E9B-E945C79143B9}" type="presParOf" srcId="{19C930A3-5138-4FE2-930B-8A96D91E05AA}" destId="{3A2978B3-3647-4004-B2F3-0E1F774DDC9C}" srcOrd="1" destOrd="0" presId="urn:microsoft.com/office/officeart/2005/8/layout/chevron1"/>
    <dgm:cxn modelId="{0BC305B4-254B-4225-B995-25A8334C0B3B}" type="presParOf" srcId="{19C930A3-5138-4FE2-930B-8A96D91E05AA}" destId="{21AB2678-B98C-4963-B08C-C860681E33A0}" srcOrd="2" destOrd="0" presId="urn:microsoft.com/office/officeart/2005/8/layout/chevron1"/>
    <dgm:cxn modelId="{D26B3208-73F3-42E9-8CE6-3CFDCF23C03D}" type="presParOf" srcId="{19C930A3-5138-4FE2-930B-8A96D91E05AA}" destId="{BE29EC4C-F541-4092-977D-25A7BFE7844F}" srcOrd="3" destOrd="0" presId="urn:microsoft.com/office/officeart/2005/8/layout/chevron1"/>
    <dgm:cxn modelId="{43DA6740-1558-45D6-A4DF-5884DF891DCD}" type="presParOf" srcId="{19C930A3-5138-4FE2-930B-8A96D91E05AA}" destId="{4E6C70CB-32D6-4E58-A10B-74A61AF10668}" srcOrd="4" destOrd="0" presId="urn:microsoft.com/office/officeart/2005/8/layout/chevron1"/>
    <dgm:cxn modelId="{6B2390DA-7CEC-4EC0-B982-62026B30DCD6}" type="presParOf" srcId="{19C930A3-5138-4FE2-930B-8A96D91E05AA}" destId="{53F53F2F-59BC-4BFC-AD4D-A005444B86FD}" srcOrd="5" destOrd="0" presId="urn:microsoft.com/office/officeart/2005/8/layout/chevron1"/>
    <dgm:cxn modelId="{C88D9A7E-1D00-4F61-97B7-128178F5758D}" type="presParOf" srcId="{19C930A3-5138-4FE2-930B-8A96D91E05AA}" destId="{C8AE6685-91B7-4815-A68C-4F190FB0C556}" srcOrd="6" destOrd="0" presId="urn:microsoft.com/office/officeart/2005/8/layout/chevron1"/>
    <dgm:cxn modelId="{B1DBA70E-E527-471B-94DE-E559968BD112}" type="presParOf" srcId="{19C930A3-5138-4FE2-930B-8A96D91E05AA}" destId="{97C6B5BB-63CA-4CA9-8AE2-ED6D82054D8F}" srcOrd="7" destOrd="0" presId="urn:microsoft.com/office/officeart/2005/8/layout/chevron1"/>
    <dgm:cxn modelId="{59C392F1-8AF0-44B3-9FC0-946141A3D412}" type="presParOf" srcId="{19C930A3-5138-4FE2-930B-8A96D91E05AA}" destId="{863816EC-0E92-4261-98A1-C8D02DE7A2FB}" srcOrd="8" destOrd="0" presId="urn:microsoft.com/office/officeart/2005/8/layout/chevron1"/>
    <dgm:cxn modelId="{9B492BC4-046C-4970-9C90-CCCD198C5623}" type="presParOf" srcId="{19C930A3-5138-4FE2-930B-8A96D91E05AA}" destId="{EC08983E-E74A-486F-8BE6-B5571C706CA7}" srcOrd="9" destOrd="0" presId="urn:microsoft.com/office/officeart/2005/8/layout/chevron1"/>
    <dgm:cxn modelId="{E131AE7E-DF9B-492A-94B5-197FA97B02F1}" type="presParOf" srcId="{19C930A3-5138-4FE2-930B-8A96D91E05AA}" destId="{17389BFE-F904-4DA7-BB48-EB9098EF0D6E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BDBFA-E66E-4ED8-83DF-87D8E77F4225}">
      <dsp:nvSpPr>
        <dsp:cNvPr id="0" name=""/>
        <dsp:cNvSpPr/>
      </dsp:nvSpPr>
      <dsp:spPr>
        <a:xfrm>
          <a:off x="3448" y="1046184"/>
          <a:ext cx="1665409" cy="642847"/>
        </a:xfrm>
        <a:prstGeom prst="chevron">
          <a:avLst>
            <a:gd name="adj" fmla="val 4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A03C61-3186-4E46-BF95-3648158A9EC0}">
      <dsp:nvSpPr>
        <dsp:cNvPr id="0" name=""/>
        <dsp:cNvSpPr/>
      </dsp:nvSpPr>
      <dsp:spPr>
        <a:xfrm>
          <a:off x="223505" y="1445123"/>
          <a:ext cx="1854449" cy="3431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Njoftimi</a:t>
          </a:r>
          <a:r>
            <a:rPr lang="en-US" sz="1600" b="1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600" b="1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kontratë</a:t>
          </a:r>
          <a:endParaRPr lang="en-GB" sz="1600" b="1" kern="1200" dirty="0">
            <a:latin typeface="Cambria" panose="02040503050406030204" pitchFamily="18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Indikacion</a:t>
          </a:r>
          <a:r>
            <a:rPr lang="en-US" sz="16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6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përdorimin</a:t>
          </a:r>
          <a:r>
            <a:rPr lang="en-US" sz="1600" b="0" kern="1200" dirty="0">
              <a:latin typeface="Cambria" panose="02040503050406030204" pitchFamily="18" charset="0"/>
              <a:cs typeface="Arial" panose="020B0604020202020204" pitchFamily="34" charset="0"/>
            </a:rPr>
            <a:t> e SDB-</a:t>
          </a:r>
          <a:r>
            <a:rPr lang="en-US" sz="16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së</a:t>
          </a:r>
          <a:endParaRPr lang="en-GB" sz="1600" b="0" kern="1200" dirty="0"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277820" y="1499438"/>
        <a:ext cx="1745819" cy="3323046"/>
      </dsp:txXfrm>
    </dsp:sp>
    <dsp:sp modelId="{010368DA-7715-4B05-B5EC-845064BD8BD9}">
      <dsp:nvSpPr>
        <dsp:cNvPr id="0" name=""/>
        <dsp:cNvSpPr/>
      </dsp:nvSpPr>
      <dsp:spPr>
        <a:xfrm>
          <a:off x="2129767" y="1046184"/>
          <a:ext cx="1665409" cy="642847"/>
        </a:xfrm>
        <a:prstGeom prst="chevron">
          <a:avLst>
            <a:gd name="adj" fmla="val 40000"/>
          </a:avLst>
        </a:prstGeom>
        <a:blipFill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8609AB-A155-49EB-98BE-00871E22B74F}">
      <dsp:nvSpPr>
        <dsp:cNvPr id="0" name=""/>
        <dsp:cNvSpPr/>
      </dsp:nvSpPr>
      <dsp:spPr>
        <a:xfrm>
          <a:off x="2379413" y="1445123"/>
          <a:ext cx="1795270" cy="3431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Pranimi</a:t>
          </a:r>
          <a:r>
            <a:rPr lang="en-US" sz="1500" b="1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dhe</a:t>
          </a:r>
          <a:r>
            <a:rPr lang="en-US" sz="1500" b="1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hapja</a:t>
          </a:r>
          <a:r>
            <a:rPr lang="en-US" sz="1500" b="1" kern="1200" dirty="0">
              <a:latin typeface="Cambria" panose="02040503050406030204" pitchFamily="18" charset="0"/>
              <a:cs typeface="Arial" panose="020B0604020202020204" pitchFamily="34" charset="0"/>
            </a:rPr>
            <a:t> e </a:t>
          </a:r>
          <a:r>
            <a:rPr lang="en-US" sz="15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kërkesave</a:t>
          </a:r>
          <a:endParaRPr lang="en-GB" sz="1500" b="1" kern="1200" dirty="0">
            <a:latin typeface="Cambria" panose="02040503050406030204" pitchFamily="18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Afati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minimal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pranimin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e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kërkesave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është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30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ditë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nga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publikimi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i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njoftimit</a:t>
          </a:r>
          <a:r>
            <a:rPr lang="en-GB" sz="1000" b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2431995" y="1497705"/>
        <a:ext cx="1690106" cy="3326512"/>
      </dsp:txXfrm>
    </dsp:sp>
    <dsp:sp modelId="{91CCDEEA-61F2-449A-918A-F57215170A13}">
      <dsp:nvSpPr>
        <dsp:cNvPr id="0" name=""/>
        <dsp:cNvSpPr/>
      </dsp:nvSpPr>
      <dsp:spPr>
        <a:xfrm>
          <a:off x="4226496" y="1046184"/>
          <a:ext cx="1665409" cy="642847"/>
        </a:xfrm>
        <a:prstGeom prst="chevron">
          <a:avLst>
            <a:gd name="adj" fmla="val 4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912B4C-1509-49E9-B344-27CAADD1400A}">
      <dsp:nvSpPr>
        <dsp:cNvPr id="0" name=""/>
        <dsp:cNvSpPr/>
      </dsp:nvSpPr>
      <dsp:spPr>
        <a:xfrm>
          <a:off x="4326796" y="1375001"/>
          <a:ext cx="1730564" cy="3501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Shqyrtimi</a:t>
          </a:r>
          <a:r>
            <a:rPr lang="en-US" sz="1400" b="1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i</a:t>
          </a:r>
          <a:r>
            <a:rPr lang="en-US" sz="1400" b="1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kërkesave</a:t>
          </a:r>
          <a:endParaRPr lang="en-GB" sz="1400" b="1" kern="1200" dirty="0">
            <a:latin typeface="Cambria" panose="02040503050406030204" pitchFamily="18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Zakonisht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10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ditë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pune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.
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Mund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jetë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më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i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gjatë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dhënë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kohë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mjaftueshme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ekzaminimin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fillestar</a:t>
          </a:r>
          <a:r>
            <a:rPr lang="hr-HR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.</a:t>
          </a:r>
          <a:endParaRPr lang="en-GB" sz="1400" b="0" kern="1200" dirty="0">
            <a:latin typeface="Cambria" panose="02040503050406030204" pitchFamily="18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Kjo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duhet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tregohet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në</a:t>
          </a:r>
          <a:r>
            <a:rPr lang="en-US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njoftim</a:t>
          </a:r>
          <a:r>
            <a:rPr lang="en-GB" sz="1400" b="0" kern="1200" dirty="0">
              <a:latin typeface="Cambria" panose="02040503050406030204" pitchFamily="18" charset="0"/>
              <a:cs typeface="Arial" panose="020B0604020202020204" pitchFamily="34" charset="0"/>
            </a:rPr>
            <a:t>.</a:t>
          </a:r>
        </a:p>
      </dsp:txBody>
      <dsp:txXfrm>
        <a:off x="4377482" y="1425687"/>
        <a:ext cx="1629192" cy="3400426"/>
      </dsp:txXfrm>
    </dsp:sp>
    <dsp:sp modelId="{2E4C1917-3E8A-43EC-B4E6-BD3D57033596}">
      <dsp:nvSpPr>
        <dsp:cNvPr id="0" name=""/>
        <dsp:cNvSpPr/>
      </dsp:nvSpPr>
      <dsp:spPr>
        <a:xfrm>
          <a:off x="6290873" y="1046184"/>
          <a:ext cx="1665409" cy="642847"/>
        </a:xfrm>
        <a:prstGeom prst="chevron">
          <a:avLst>
            <a:gd name="adj" fmla="val 4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1BE51F-A853-48C3-9148-C72D97AE2F7C}">
      <dsp:nvSpPr>
        <dsp:cNvPr id="0" name=""/>
        <dsp:cNvSpPr/>
      </dsp:nvSpPr>
      <dsp:spPr>
        <a:xfrm>
          <a:off x="6397790" y="1429109"/>
          <a:ext cx="1575992" cy="3357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Njoftimi</a:t>
          </a:r>
          <a:r>
            <a:rPr lang="en-US" sz="1400" b="1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i</a:t>
          </a:r>
          <a:r>
            <a:rPr lang="en-US" sz="1400" b="1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operatorëve</a:t>
          </a:r>
          <a:r>
            <a:rPr lang="en-US" sz="1400" b="1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cs typeface="Arial" panose="020B0604020202020204" pitchFamily="34" charset="0"/>
            </a:rPr>
            <a:t>ekonomikë</a:t>
          </a:r>
          <a:endParaRPr lang="en-GB" sz="1400" b="1" kern="1200" dirty="0">
            <a:latin typeface="Cambria" panose="02040503050406030204" pitchFamily="18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Asnjë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ftesë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tender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për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prokurimin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e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parë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specifik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nuk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mund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bëhet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përpara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shqyrtimit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të</a:t>
          </a:r>
          <a:r>
            <a:rPr lang="en-US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en-US" sz="1500" b="0" kern="1200" dirty="0" err="1">
              <a:latin typeface="Cambria" panose="02040503050406030204" pitchFamily="18" charset="0"/>
              <a:cs typeface="Arial" panose="020B0604020202020204" pitchFamily="34" charset="0"/>
            </a:rPr>
            <a:t>kërkesave</a:t>
          </a:r>
          <a:r>
            <a:rPr lang="en-GB" sz="1500" b="0" kern="1200" dirty="0">
              <a:latin typeface="Cambria" panose="02040503050406030204" pitchFamily="18" charset="0"/>
              <a:cs typeface="Arial" panose="020B0604020202020204" pitchFamily="34" charset="0"/>
            </a:rPr>
            <a:t>.</a:t>
          </a:r>
        </a:p>
      </dsp:txBody>
      <dsp:txXfrm>
        <a:off x="6443949" y="1475268"/>
        <a:ext cx="1483674" cy="3265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398E4-323B-44CB-96A7-1B2EBFF0F070}">
      <dsp:nvSpPr>
        <dsp:cNvPr id="0" name=""/>
        <dsp:cNvSpPr/>
      </dsp:nvSpPr>
      <dsp:spPr>
        <a:xfrm>
          <a:off x="2749" y="273056"/>
          <a:ext cx="1372939" cy="67308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" sz="800" b="0" kern="1200">
              <a:latin typeface="Arial" panose="020B0604020202020204" pitchFamily="34" charset="0"/>
              <a:cs typeface="Arial" panose="020B0604020202020204" pitchFamily="34" charset="0"/>
            </a:rPr>
            <a:t>Njoftimi për kontratë</a:t>
          </a:r>
          <a:endParaRPr lang="en-GB" sz="8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292" y="273056"/>
        <a:ext cx="699853" cy="673086"/>
      </dsp:txXfrm>
    </dsp:sp>
    <dsp:sp modelId="{21AB2678-B98C-4963-B08C-C860681E33A0}">
      <dsp:nvSpPr>
        <dsp:cNvPr id="0" name=""/>
        <dsp:cNvSpPr/>
      </dsp:nvSpPr>
      <dsp:spPr>
        <a:xfrm>
          <a:off x="1238395" y="273056"/>
          <a:ext cx="1372939" cy="67308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" sz="800" b="0" kern="1200">
              <a:latin typeface="Arial" panose="020B0604020202020204" pitchFamily="34" charset="0"/>
              <a:cs typeface="Arial" panose="020B0604020202020204" pitchFamily="34" charset="0"/>
            </a:rPr>
            <a:t>Dorëzimi i tenderëve</a:t>
          </a:r>
          <a:endParaRPr lang="en-GB" sz="8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74938" y="273056"/>
        <a:ext cx="699853" cy="673086"/>
      </dsp:txXfrm>
    </dsp:sp>
    <dsp:sp modelId="{4E6C70CB-32D6-4E58-A10B-74A61AF10668}">
      <dsp:nvSpPr>
        <dsp:cNvPr id="0" name=""/>
        <dsp:cNvSpPr/>
      </dsp:nvSpPr>
      <dsp:spPr>
        <a:xfrm>
          <a:off x="2474040" y="273056"/>
          <a:ext cx="1436273" cy="673086"/>
        </a:xfrm>
        <a:prstGeom prst="chevron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" sz="800" b="1" kern="1200">
              <a:latin typeface="Arial" panose="020B0604020202020204" pitchFamily="34" charset="0"/>
              <a:cs typeface="Arial" panose="020B0604020202020204" pitchFamily="34" charset="0"/>
            </a:rPr>
            <a:t>Vlerësimi Fillestar i Tenderëve</a:t>
          </a:r>
          <a:endParaRPr lang="en-GB" sz="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0583" y="273056"/>
        <a:ext cx="763187" cy="673086"/>
      </dsp:txXfrm>
    </dsp:sp>
    <dsp:sp modelId="{C8AE6685-91B7-4815-A68C-4F190FB0C556}">
      <dsp:nvSpPr>
        <dsp:cNvPr id="0" name=""/>
        <dsp:cNvSpPr/>
      </dsp:nvSpPr>
      <dsp:spPr>
        <a:xfrm>
          <a:off x="3773019" y="273056"/>
          <a:ext cx="1372939" cy="673086"/>
        </a:xfrm>
        <a:prstGeom prst="chevron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" sz="800" b="1" kern="1200">
              <a:latin typeface="Arial" panose="020B0604020202020204" pitchFamily="34" charset="0"/>
              <a:cs typeface="Arial" panose="020B0604020202020204" pitchFamily="34" charset="0"/>
            </a:rPr>
            <a:t>Ftesë për e-ankandi</a:t>
          </a:r>
          <a:endParaRPr lang="en-GB" sz="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09562" y="273056"/>
        <a:ext cx="699853" cy="673086"/>
      </dsp:txXfrm>
    </dsp:sp>
    <dsp:sp modelId="{863816EC-0E92-4261-98A1-C8D02DE7A2FB}">
      <dsp:nvSpPr>
        <dsp:cNvPr id="0" name=""/>
        <dsp:cNvSpPr/>
      </dsp:nvSpPr>
      <dsp:spPr>
        <a:xfrm>
          <a:off x="5008665" y="273056"/>
          <a:ext cx="1372939" cy="673086"/>
        </a:xfrm>
        <a:prstGeom prst="chevron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" sz="800" b="1" kern="1200">
              <a:latin typeface="Arial" panose="020B0604020202020204" pitchFamily="34" charset="0"/>
              <a:cs typeface="Arial" panose="020B0604020202020204" pitchFamily="34" charset="0"/>
            </a:rPr>
            <a:t>e-ankandi</a:t>
          </a:r>
          <a:endParaRPr lang="en-GB" sz="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45208" y="273056"/>
        <a:ext cx="699853" cy="673086"/>
      </dsp:txXfrm>
    </dsp:sp>
    <dsp:sp modelId="{17389BFE-F904-4DA7-BB48-EB9098EF0D6E}">
      <dsp:nvSpPr>
        <dsp:cNvPr id="0" name=""/>
        <dsp:cNvSpPr/>
      </dsp:nvSpPr>
      <dsp:spPr>
        <a:xfrm>
          <a:off x="6244310" y="273056"/>
          <a:ext cx="1372939" cy="67308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" sz="800" b="0" kern="1200" dirty="0">
              <a:latin typeface="Arial" panose="020B0604020202020204" pitchFamily="34" charset="0"/>
              <a:cs typeface="Arial" panose="020B0604020202020204" pitchFamily="34" charset="0"/>
            </a:rPr>
            <a:t>Dhënia e kontratës për fituesin e ankandit elektronik</a:t>
          </a:r>
          <a:endParaRPr lang="en-GB" sz="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80853" y="273056"/>
        <a:ext cx="699853" cy="673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Click to edit Master text styles</a:t>
            </a:r>
          </a:p>
          <a:p>
            <a:pPr lvl="1"/>
            <a:r>
              <a:rPr lang="el-GR" altLang="el-GR" noProof="0"/>
              <a:t>Second level</a:t>
            </a:r>
          </a:p>
          <a:p>
            <a:pPr lvl="2"/>
            <a:r>
              <a:rPr lang="el-GR" altLang="el-GR" noProof="0"/>
              <a:t>Third level</a:t>
            </a:r>
          </a:p>
          <a:p>
            <a:pPr lvl="3"/>
            <a:r>
              <a:rPr lang="el-GR" altLang="el-GR" noProof="0"/>
              <a:t>Fourth level</a:t>
            </a:r>
          </a:p>
          <a:p>
            <a:pPr lvl="4"/>
            <a:r>
              <a:rPr lang="el-GR" alt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9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1926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25851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710C-DF24-4FD1-AE24-B96E29D76D81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15991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29" name="Picture 28" descr="baneri"/>
          <p:cNvPicPr/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j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jn.gov.si/ponudba/pages/aktualno/aktualna_javna_narocila.xhtml" TargetMode="External"/><Relationship Id="rId2" Type="http://schemas.openxmlformats.org/officeDocument/2006/relationships/hyperlink" Target="https://ted.europa.eu/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ojn.hr/dynamic-purchasing-systems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0292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TRAJNIMI I AVANCUAR PROFESIONAL PËR PROKURIM</a:t>
            </a: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/>
              <a:t>      </a:t>
            </a: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Sistemi dinamik i blerjes, E-ankandi           dhe Hulumtimi i tregut</a:t>
            </a:r>
            <a:r>
              <a:rPr lang="sq-AL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altLang="en-US" sz="2400" b="1" dirty="0">
                <a:solidFill>
                  <a:srgbClr val="FFFFFF"/>
                </a:solidFill>
              </a:rPr>
              <a:t>SOCIAL </a:t>
            </a:r>
            <a:br>
              <a:rPr lang="en-US" altLang="en-US" sz="2400" b="1" dirty="0">
                <a:solidFill>
                  <a:srgbClr val="FFFFFF"/>
                </a:solidFill>
              </a:rPr>
            </a:br>
            <a:endParaRPr lang="en-US" altLang="en-US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Moduli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6-të</a:t>
            </a: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C7F958-8BB7-444B-8DFF-9AC589BAE89D}"/>
              </a:ext>
            </a:extLst>
          </p:cNvPr>
          <p:cNvSpPr txBox="1">
            <a:spLocks noChangeArrowheads="1"/>
          </p:cNvSpPr>
          <p:nvPr/>
        </p:nvSpPr>
        <p:spPr>
          <a:xfrm>
            <a:off x="5638800" y="5219522"/>
            <a:ext cx="3429000" cy="7694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None/>
            </a:pP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TRAJNER: Hasim Krasniqi </a:t>
            </a:r>
          </a:p>
          <a:p>
            <a:pPr algn="ctr" eaLnBrk="1" hangingPunct="1">
              <a:buNone/>
            </a:pP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endParaRPr lang="sq-AL" altLang="en-US" sz="2000" b="1" noProof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C:\Users\agron\OneDrive\Desktop\PRB1\lo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04800"/>
            <a:ext cx="830580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4128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92F00A-41E0-430E-AAC6-72F55EA51665}"/>
              </a:ext>
            </a:extLst>
          </p:cNvPr>
          <p:cNvSpPr/>
          <p:nvPr/>
        </p:nvSpPr>
        <p:spPr>
          <a:xfrm>
            <a:off x="152400" y="76200"/>
            <a:ext cx="8839200" cy="6636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Llogaritja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600"/>
              </a:spcBef>
              <a:spcAft>
                <a:spcPts val="800"/>
              </a:spcAft>
            </a:pPr>
            <a:r>
              <a:rPr lang="en-GB" sz="1600" b="1" i="1" spc="75" dirty="0" err="1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Ushtrim</a:t>
            </a:r>
            <a:r>
              <a:rPr lang="en-GB" sz="1600" b="1" i="1" spc="75" dirty="0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GB" sz="1600" b="1" i="1" spc="75" dirty="0" err="1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endParaRPr lang="en-GB" sz="1600" b="1" i="1" spc="75" dirty="0">
              <a:solidFill>
                <a:srgbClr val="2F5496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altLang="en-US" sz="1600" dirty="0" err="1">
                <a:solidFill>
                  <a:srgbClr val="1F1F1F"/>
                </a:solidFill>
                <a:latin typeface="Cambria" panose="02040503050406030204" pitchFamily="18" charset="0"/>
              </a:rPr>
              <a:t>Një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1600" dirty="0" err="1">
                <a:solidFill>
                  <a:srgbClr val="1F1F1F"/>
                </a:solidFill>
                <a:latin typeface="Cambria" panose="02040503050406030204" pitchFamily="18" charset="0"/>
              </a:rPr>
              <a:t>autoritet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1600" dirty="0" err="1">
                <a:solidFill>
                  <a:srgbClr val="1F1F1F"/>
                </a:solidFill>
                <a:latin typeface="Cambria" panose="02040503050406030204" pitchFamily="18" charset="0"/>
              </a:rPr>
              <a:t>kontraktues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1600" dirty="0" err="1">
                <a:solidFill>
                  <a:srgbClr val="1F1F1F"/>
                </a:solidFill>
                <a:latin typeface="Cambria" panose="02040503050406030204" pitchFamily="18" charset="0"/>
              </a:rPr>
              <a:t>planifikon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sq-AL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ngritjen e një SDB për të prokuruar 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“</a:t>
            </a:r>
            <a:r>
              <a:rPr lang="sq-AL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shërbimet e TI-së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”</a:t>
            </a:r>
            <a:r>
              <a:rPr lang="sq-AL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. </a:t>
            </a:r>
            <a:endParaRPr lang="en-US" altLang="en-US" sz="1600" dirty="0">
              <a:solidFill>
                <a:srgbClr val="1F1F1F"/>
              </a:solidFill>
              <a:latin typeface="Cambria" panose="02040503050406030204" pitchFamily="18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q-AL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Bazuar në të dhënat historike, është bërë vlerësimi </a:t>
            </a:r>
            <a:r>
              <a:rPr lang="en-US" altLang="en-US" sz="1600" dirty="0" err="1">
                <a:solidFill>
                  <a:srgbClr val="1F1F1F"/>
                </a:solidFill>
                <a:latin typeface="Cambria" panose="02040503050406030204" pitchFamily="18" charset="0"/>
              </a:rPr>
              <a:t>si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1600" dirty="0" err="1">
                <a:solidFill>
                  <a:srgbClr val="1F1F1F"/>
                </a:solidFill>
                <a:latin typeface="Cambria" panose="02040503050406030204" pitchFamily="18" charset="0"/>
              </a:rPr>
              <a:t>dhe</a:t>
            </a:r>
            <a:r>
              <a:rPr lang="sq-AL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1600" dirty="0" err="1">
                <a:solidFill>
                  <a:srgbClr val="1F1F1F"/>
                </a:solidFill>
                <a:latin typeface="Cambria" panose="02040503050406030204" pitchFamily="18" charset="0"/>
              </a:rPr>
              <a:t>janë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1600" dirty="0" err="1">
                <a:solidFill>
                  <a:srgbClr val="1F1F1F"/>
                </a:solidFill>
                <a:latin typeface="Cambria" panose="02040503050406030204" pitchFamily="18" charset="0"/>
              </a:rPr>
              <a:t>konstatuar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1600" dirty="0" err="1">
                <a:solidFill>
                  <a:srgbClr val="1F1F1F"/>
                </a:solidFill>
                <a:latin typeface="Cambria" panose="02040503050406030204" pitchFamily="18" charset="0"/>
              </a:rPr>
              <a:t>vlerat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1600" dirty="0" err="1">
                <a:solidFill>
                  <a:srgbClr val="1F1F1F"/>
                </a:solidFill>
                <a:latin typeface="Cambria" panose="02040503050406030204" pitchFamily="18" charset="0"/>
              </a:rPr>
              <a:t>si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sq-AL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më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 </a:t>
            </a:r>
            <a:r>
              <a:rPr lang="sq-AL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poshtë</a:t>
            </a:r>
            <a:r>
              <a:rPr lang="en-US" altLang="en-US" sz="1600" dirty="0">
                <a:solidFill>
                  <a:srgbClr val="1F1F1F"/>
                </a:solidFill>
                <a:latin typeface="Cambria" panose="02040503050406030204" pitchFamily="18" charset="0"/>
              </a:rPr>
              <a:t>: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1F1F1F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     </a:t>
            </a: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Vlera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Pritshme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Vitit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1: EUR 1,200,000 (pa TVSH)</a:t>
            </a:r>
          </a:p>
          <a:p>
            <a:pPr marL="342900" lvl="0" indent="-342900" algn="ctr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Vlera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Pritshme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Vitit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2: EUR 1,300,000 (pa TVSH)</a:t>
            </a:r>
          </a:p>
          <a:p>
            <a:pPr marL="342900" lvl="0" indent="-342900" algn="ctr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Vlera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Pritshme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Vitit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 EUR 1,500,000 (pa TVSH)</a:t>
            </a:r>
          </a:p>
          <a:p>
            <a:pPr marL="342900" lvl="0" indent="-342900" algn="ctr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Vlera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Pritshme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200" dirty="0" err="1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Vitit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4: EUR 1,700,000 (pa TVSH)</a:t>
            </a:r>
          </a:p>
          <a:p>
            <a:pPr marL="285750" lvl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SDB-</a:t>
            </a:r>
            <a:r>
              <a:rPr lang="en-GB" sz="1600" dirty="0" err="1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ja</a:t>
            </a:r>
            <a:r>
              <a:rPr lang="en-GB" sz="1600" dirty="0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pritet</a:t>
            </a:r>
            <a:r>
              <a:rPr lang="en-GB" sz="1600" dirty="0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zgjasë</a:t>
            </a:r>
            <a:r>
              <a:rPr lang="en-GB" sz="1600" dirty="0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4 </a:t>
            </a:r>
            <a:r>
              <a:rPr lang="en-GB" sz="1600" dirty="0" err="1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vjet</a:t>
            </a:r>
            <a:r>
              <a:rPr lang="en-GB" sz="1600" dirty="0">
                <a:solidFill>
                  <a:srgbClr val="000000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Detyrë</a:t>
            </a: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: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45339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Llogaritni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vlerën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projektuar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400" kern="1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339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Llogaritni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vlerën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projektuar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gjithë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periudhën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4-vjeçare, pa TVSH.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Përdorni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vlerësimet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dhëna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vjetore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ekstrapoloni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llogaritni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vlerat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kern="1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339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Përfshini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kërkesën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konsistente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400" kern="1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339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Supozoni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kërkesa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shërbime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rritet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5%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vit pas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Vitit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shkak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nevojave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rritje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autoritetit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Rregulloni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vlerat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përputhje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rrethanat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përpara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llogaritni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totalin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kern="1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339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Llogaritja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përfundimtare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400" kern="1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339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Jepni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vlerën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përfundimtare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vlerësuar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duke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parasysh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rritjen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parashikuar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kërkesës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ashtu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nevojën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përfshirë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TVSH-</a:t>
            </a:r>
            <a:r>
              <a:rPr lang="en-GB" sz="1400" kern="100" dirty="0" err="1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1400" kern="1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kern="1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72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38067C2-9277-302A-36C5-F27CBA041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78" y="76200"/>
            <a:ext cx="8707022" cy="1066800"/>
          </a:xfrm>
        </p:spPr>
        <p:txBody>
          <a:bodyPr/>
          <a:lstStyle/>
          <a:p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Procedura</a:t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Për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të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zhvilluar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procedure e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prokurimit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sipas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një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SDB-je,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autoritetet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kontraktuese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duhet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të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ndjekin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rregullat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e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procedurës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së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kufizuar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, me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disa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modifikime</a:t>
            </a:r>
            <a: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  <a:br>
              <a:rPr lang="en-GB" altLang="en-US" sz="160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endParaRPr lang="en-US" sz="16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2FF69E-7A55-463F-8568-EC38E647D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78" y="1447800"/>
            <a:ext cx="8402222" cy="502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32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4162D-9EAB-4A16-99EA-E4D9EF417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29130"/>
          </a:xfrm>
        </p:spPr>
        <p:txBody>
          <a:bodyPr/>
          <a:lstStyle/>
          <a:p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Procedura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 SDB-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së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D67D19D-A8DA-4866-9F0B-6140A94E8681}"/>
              </a:ext>
            </a:extLst>
          </p:cNvPr>
          <p:cNvGrpSpPr/>
          <p:nvPr/>
        </p:nvGrpSpPr>
        <p:grpSpPr>
          <a:xfrm>
            <a:off x="914400" y="914400"/>
            <a:ext cx="7467600" cy="5791201"/>
            <a:chOff x="0" y="-149896"/>
            <a:chExt cx="6797040" cy="705149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C862D9-6F3D-4EC6-BD99-CDF486135F54}"/>
                </a:ext>
              </a:extLst>
            </p:cNvPr>
            <p:cNvGrpSpPr/>
            <p:nvPr/>
          </p:nvGrpSpPr>
          <p:grpSpPr>
            <a:xfrm>
              <a:off x="0" y="2175933"/>
              <a:ext cx="6797040" cy="4725664"/>
              <a:chOff x="0" y="0"/>
              <a:chExt cx="6797040" cy="4725664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D2EF9426-8F11-47AA-A31E-46E3E5B422E6}"/>
                  </a:ext>
                </a:extLst>
              </p:cNvPr>
              <p:cNvGrpSpPr/>
              <p:nvPr/>
            </p:nvGrpSpPr>
            <p:grpSpPr>
              <a:xfrm>
                <a:off x="0" y="0"/>
                <a:ext cx="6797040" cy="602262"/>
                <a:chOff x="0" y="0"/>
                <a:chExt cx="6797040" cy="602262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8B6B247F-FC1E-4FA9-90A6-109E80D04617}"/>
                    </a:ext>
                  </a:extLst>
                </p:cNvPr>
                <p:cNvCxnSpPr/>
                <p:nvPr/>
              </p:nvCxnSpPr>
              <p:spPr>
                <a:xfrm>
                  <a:off x="0" y="295205"/>
                  <a:ext cx="679704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Arrow: Right 31">
                  <a:extLst>
                    <a:ext uri="{FF2B5EF4-FFF2-40B4-BE49-F238E27FC236}">
                      <a16:creationId xmlns:a16="http://schemas.microsoft.com/office/drawing/2014/main" id="{54D529BC-E1BE-45C6-89DE-74A3B603D4F7}"/>
                    </a:ext>
                  </a:extLst>
                </p:cNvPr>
                <p:cNvSpPr/>
                <p:nvPr/>
              </p:nvSpPr>
              <p:spPr>
                <a:xfrm rot="5400000">
                  <a:off x="3784600" y="176671"/>
                  <a:ext cx="602262" cy="248920"/>
                </a:xfrm>
                <a:prstGeom prst="rightArrow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933A91EA-E5D6-42A1-B346-1F9D61836A30}"/>
                  </a:ext>
                </a:extLst>
              </p:cNvPr>
              <p:cNvGrpSpPr/>
              <p:nvPr/>
            </p:nvGrpSpPr>
            <p:grpSpPr>
              <a:xfrm>
                <a:off x="160866" y="757458"/>
                <a:ext cx="6636172" cy="3968206"/>
                <a:chOff x="-1" y="-106142"/>
                <a:chExt cx="6636172" cy="3968206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09126EBF-5D14-45C0-AB93-07AACE147CAB}"/>
                    </a:ext>
                  </a:extLst>
                </p:cNvPr>
                <p:cNvGrpSpPr/>
                <p:nvPr/>
              </p:nvGrpSpPr>
              <p:grpSpPr>
                <a:xfrm>
                  <a:off x="-1" y="-106142"/>
                  <a:ext cx="3818931" cy="2772078"/>
                  <a:chOff x="-1" y="-523109"/>
                  <a:chExt cx="3818931" cy="2829233"/>
                </a:xfrm>
              </p:grpSpPr>
              <p:sp>
                <p:nvSpPr>
                  <p:cNvPr id="23" name="Text Box 2">
                    <a:extLst>
                      <a:ext uri="{FF2B5EF4-FFF2-40B4-BE49-F238E27FC236}">
                        <a16:creationId xmlns:a16="http://schemas.microsoft.com/office/drawing/2014/main" id="{86885FFD-8C59-406A-9402-92F4E8B9596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7719" y="1716165"/>
                    <a:ext cx="2073576" cy="307777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en-US" sz="1000" dirty="0" err="1">
                        <a:solidFill>
                          <a:srgbClr val="A20000"/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Gjatë</a:t>
                    </a:r>
                    <a:r>
                      <a:rPr lang="en-US" sz="1000" dirty="0">
                        <a:solidFill>
                          <a:srgbClr val="A20000"/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 </a:t>
                    </a:r>
                    <a:r>
                      <a:rPr lang="en-US" sz="1000" dirty="0" err="1">
                        <a:solidFill>
                          <a:srgbClr val="A20000"/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tërë</a:t>
                    </a:r>
                    <a:r>
                      <a:rPr lang="en-US" sz="1000" dirty="0">
                        <a:solidFill>
                          <a:srgbClr val="A20000"/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 </a:t>
                    </a:r>
                    <a:r>
                      <a:rPr lang="en-US" sz="1000" dirty="0" err="1">
                        <a:solidFill>
                          <a:srgbClr val="A20000"/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validitetit</a:t>
                    </a:r>
                    <a:r>
                      <a:rPr lang="en-US" sz="1000" dirty="0">
                        <a:solidFill>
                          <a:srgbClr val="A20000"/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 </a:t>
                    </a:r>
                    <a:r>
                      <a:rPr lang="en-US" sz="1000" dirty="0" err="1">
                        <a:solidFill>
                          <a:srgbClr val="A20000"/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të</a:t>
                    </a:r>
                    <a:r>
                      <a:rPr lang="hr-HR" sz="1000" dirty="0">
                        <a:solidFill>
                          <a:srgbClr val="A20000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 SDB.</a:t>
                    </a:r>
                    <a:endParaRPr lang="en-US" sz="1100" dirty="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24" name="Group 23">
                    <a:extLst>
                      <a:ext uri="{FF2B5EF4-FFF2-40B4-BE49-F238E27FC236}">
                        <a16:creationId xmlns:a16="http://schemas.microsoft.com/office/drawing/2014/main" id="{355CB9C6-AEEC-43D7-9D41-1F1A567AF005}"/>
                      </a:ext>
                    </a:extLst>
                  </p:cNvPr>
                  <p:cNvGrpSpPr/>
                  <p:nvPr/>
                </p:nvGrpSpPr>
                <p:grpSpPr>
                  <a:xfrm>
                    <a:off x="-1" y="-523109"/>
                    <a:ext cx="3818931" cy="2829233"/>
                    <a:chOff x="-1" y="-523109"/>
                    <a:chExt cx="3818931" cy="2829233"/>
                  </a:xfrm>
                </p:grpSpPr>
                <p:grpSp>
                  <p:nvGrpSpPr>
                    <p:cNvPr id="25" name="Group 24">
                      <a:extLst>
                        <a:ext uri="{FF2B5EF4-FFF2-40B4-BE49-F238E27FC236}">
                          <a16:creationId xmlns:a16="http://schemas.microsoft.com/office/drawing/2014/main" id="{C2721727-2840-4BC1-9250-7311C731EE5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10639" y="496570"/>
                      <a:ext cx="1957869" cy="1809554"/>
                      <a:chOff x="10159" y="0"/>
                      <a:chExt cx="1957869" cy="1809554"/>
                    </a:xfrm>
                  </p:grpSpPr>
                  <p:sp>
                    <p:nvSpPr>
                      <p:cNvPr id="29" name="Rectangle 28">
                        <a:extLst>
                          <a:ext uri="{FF2B5EF4-FFF2-40B4-BE49-F238E27FC236}">
                            <a16:creationId xmlns:a16="http://schemas.microsoft.com/office/drawing/2014/main" id="{6725E99F-7FE6-4060-B3B8-23C73FF8CC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159" y="1270"/>
                        <a:ext cx="1957869" cy="180828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A20000"/>
                        </a:solidFill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GB" sz="1100">
                            <a:effectLst/>
                            <a:latin typeface="Arial" panose="020B0604020202020204" pitchFamily="34" charset="0"/>
                            <a:ea typeface="Batang" panose="02030600000101010101" pitchFamily="18" charset="-127"/>
                            <a:cs typeface="Times New Roman" panose="02020603050405020304" pitchFamily="18" charset="0"/>
                          </a:rPr>
                          <a:t> </a:t>
                        </a:r>
                        <a:endParaRPr lang="en-US" sz="110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endParaRPr>
                      </a:p>
                    </p:txBody>
                  </p:sp>
                  <p:cxnSp>
                    <p:nvCxnSpPr>
                      <p:cNvPr id="30" name="Straight Arrow Connector 29">
                        <a:extLst>
                          <a:ext uri="{FF2B5EF4-FFF2-40B4-BE49-F238E27FC236}">
                            <a16:creationId xmlns:a16="http://schemas.microsoft.com/office/drawing/2014/main" id="{2660C0F3-D473-4061-890A-D061DC8C4F9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955040" y="0"/>
                        <a:ext cx="528320" cy="0"/>
                      </a:xfrm>
                      <a:prstGeom prst="straightConnector1">
                        <a:avLst/>
                      </a:prstGeom>
                      <a:ln>
                        <a:solidFill>
                          <a:srgbClr val="A20000"/>
                        </a:solidFill>
                        <a:headEnd w="lg" len="lg"/>
                        <a:tailEnd type="triangle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6" name="Group 25">
                      <a:extLst>
                        <a:ext uri="{FF2B5EF4-FFF2-40B4-BE49-F238E27FC236}">
                          <a16:creationId xmlns:a16="http://schemas.microsoft.com/office/drawing/2014/main" id="{933BA031-FCBD-4C24-B048-F7331CFB691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1" y="-523109"/>
                      <a:ext cx="3818931" cy="2143132"/>
                      <a:chOff x="-1" y="-523109"/>
                      <a:chExt cx="3818931" cy="2143132"/>
                    </a:xfrm>
                  </p:grpSpPr>
                  <p:sp>
                    <p:nvSpPr>
                      <p:cNvPr id="27" name="Rectangle: Rounded Corners 26">
                        <a:extLst>
                          <a:ext uri="{FF2B5EF4-FFF2-40B4-BE49-F238E27FC236}">
                            <a16:creationId xmlns:a16="http://schemas.microsoft.com/office/drawing/2014/main" id="{1F3F415A-FE02-43A1-86BB-7E480198EF9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" y="-523109"/>
                        <a:ext cx="1827797" cy="1140254"/>
                      </a:xfrm>
                      <a:prstGeom prst="round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hr-HR" sz="1000" b="1" dirty="0">
                            <a:solidFill>
                              <a:srgbClr val="1F3864"/>
                            </a:solidFill>
                            <a:effectLst/>
                            <a:latin typeface="Arial" panose="020B0604020202020204" pitchFamily="34" charset="0"/>
                            <a:ea typeface="Batang" panose="02030600000101010101" pitchFamily="18" charset="-127"/>
                            <a:cs typeface="Arial" panose="020B0604020202020204" pitchFamily="34" charset="0"/>
                          </a:rPr>
                          <a:t>Kualifikimi i operatorëve ekonomikë</a:t>
                        </a:r>
                        <a:endPara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endParaRPr>
                      </a:p>
                      <a:p>
                        <a:pPr marL="0" marR="0" algn="ctr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GB" sz="1000" dirty="0">
                            <a:effectLst/>
                            <a:latin typeface="Arial" panose="020B0604020202020204" pitchFamily="34" charset="0"/>
                            <a:ea typeface="Batang" panose="02030600000101010101" pitchFamily="18" charset="-127"/>
                            <a:cs typeface="Arial" panose="020B0604020202020204" pitchFamily="34" charset="0"/>
                          </a:rPr>
                          <a:t> </a:t>
                        </a:r>
                        <a:endPara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8" name="Rectangle: Rounded Corners 27">
                        <a:extLst>
                          <a:ext uri="{FF2B5EF4-FFF2-40B4-BE49-F238E27FC236}">
                            <a16:creationId xmlns:a16="http://schemas.microsoft.com/office/drawing/2014/main" id="{989FC55B-9B8F-46B9-84AB-02B8C0FAFF9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3011" y="576737"/>
                        <a:ext cx="3115919" cy="1043286"/>
                      </a:xfrm>
                      <a:prstGeom prst="round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342900" marR="0" lvl="0" indent="-342900" algn="l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Font typeface="Symbol" panose="05050102010706020507" pitchFamily="18" charset="2"/>
                          <a:buChar char=""/>
                        </a:pPr>
                        <a:r>
                          <a:rPr lang="hr-HR" sz="1000" dirty="0">
                            <a:solidFill>
                              <a:srgbClr val="1F3864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</a:rPr>
                          <a:t>kërkesat</a:t>
                        </a:r>
                        <a:endPara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endParaRPr>
                      </a:p>
                      <a:p>
                        <a:pPr marL="342900" marR="0" lvl="0" indent="-342900" algn="l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Font typeface="Symbol" panose="05050102010706020507" pitchFamily="18" charset="2"/>
                          <a:buChar char=""/>
                        </a:pPr>
                        <a:r>
                          <a:rPr lang="hr-HR" sz="1000" dirty="0">
                            <a:solidFill>
                              <a:srgbClr val="1F3864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</a:rPr>
                          <a:t>ekzaminimi dhe vlerësimi</a:t>
                        </a:r>
                        <a:endPara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endParaRPr>
                      </a:p>
                      <a:p>
                        <a:pPr marL="342900" marR="0" lvl="0" indent="-342900" algn="l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Font typeface="Symbol" panose="05050102010706020507" pitchFamily="18" charset="2"/>
                          <a:buChar char=""/>
                        </a:pPr>
                        <a:r>
                          <a:rPr lang="hr-HR" sz="1000" dirty="0">
                            <a:solidFill>
                              <a:srgbClr val="1F3864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</a:rPr>
                          <a:t>njoftimi</a:t>
                        </a:r>
                        <a:endPara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929D6812-FF34-424E-8068-EF6B63D72023}"/>
                    </a:ext>
                  </a:extLst>
                </p:cNvPr>
                <p:cNvGrpSpPr/>
                <p:nvPr/>
              </p:nvGrpSpPr>
              <p:grpSpPr>
                <a:xfrm>
                  <a:off x="3445931" y="-106142"/>
                  <a:ext cx="3190240" cy="2194037"/>
                  <a:chOff x="-2" y="-108331"/>
                  <a:chExt cx="3190240" cy="2239272"/>
                </a:xfrm>
              </p:grpSpPr>
              <p:sp>
                <p:nvSpPr>
                  <p:cNvPr id="21" name="Rectangle: Rounded Corners 20">
                    <a:extLst>
                      <a:ext uri="{FF2B5EF4-FFF2-40B4-BE49-F238E27FC236}">
                        <a16:creationId xmlns:a16="http://schemas.microsoft.com/office/drawing/2014/main" id="{2C5FDD8A-A5CA-4557-8B74-AE0B62D161FE}"/>
                      </a:ext>
                    </a:extLst>
                  </p:cNvPr>
                  <p:cNvSpPr/>
                  <p:nvPr/>
                </p:nvSpPr>
                <p:spPr>
                  <a:xfrm>
                    <a:off x="-2" y="-108331"/>
                    <a:ext cx="1827796" cy="941451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hr-HR" sz="1000" b="1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Dhënia e kontratës</a:t>
                    </a:r>
                    <a:endParaRPr lang="en-US" sz="110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" name="Rectangle: Rounded Corners 21">
                    <a:extLst>
                      <a:ext uri="{FF2B5EF4-FFF2-40B4-BE49-F238E27FC236}">
                        <a16:creationId xmlns:a16="http://schemas.microsoft.com/office/drawing/2014/main" id="{D3547248-7D88-4540-8449-4DAC046C60AA}"/>
                      </a:ext>
                    </a:extLst>
                  </p:cNvPr>
                  <p:cNvSpPr/>
                  <p:nvPr/>
                </p:nvSpPr>
                <p:spPr>
                  <a:xfrm>
                    <a:off x="775687" y="641819"/>
                    <a:ext cx="2414551" cy="1489122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342900" marR="0" lvl="0" indent="-342900" algn="l">
                      <a:lnSpc>
                        <a:spcPct val="107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Font typeface="Symbol" panose="05050102010706020507" pitchFamily="18" charset="2"/>
                      <a:buChar char=""/>
                    </a:pPr>
                    <a:r>
                      <a:rPr lang="hr-HR" sz="1000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rPr>
                      <a:t>ftesë për tender</a:t>
                    </a:r>
                    <a:endParaRPr lang="en-US" sz="1100">
                      <a:effectLst/>
                      <a:latin typeface="Arial" panose="020B0604020202020204" pitchFamily="34" charset="0"/>
                      <a:ea typeface="Calibri" panose="020F0502020204030204" pitchFamily="34" charset="0"/>
                    </a:endParaRPr>
                  </a:p>
                  <a:p>
                    <a:pPr marL="342900" marR="0" lvl="0" indent="-342900" algn="l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Font typeface="Symbol" panose="05050102010706020507" pitchFamily="18" charset="2"/>
                      <a:buChar char=""/>
                    </a:pPr>
                    <a:r>
                      <a:rPr lang="hr-HR" sz="1000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rPr>
                      <a:t>ekzaminimi dhe vlerësimi</a:t>
                    </a:r>
                    <a:endParaRPr lang="en-US" sz="1100">
                      <a:effectLst/>
                      <a:latin typeface="Arial" panose="020B0604020202020204" pitchFamily="34" charset="0"/>
                      <a:ea typeface="Calibri" panose="020F0502020204030204" pitchFamily="34" charset="0"/>
                    </a:endParaRPr>
                  </a:p>
                  <a:p>
                    <a:pPr marL="342900" marR="0" lvl="0" indent="-342900" algn="l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Font typeface="Symbol" panose="05050102010706020507" pitchFamily="18" charset="2"/>
                      <a:buChar char=""/>
                    </a:pPr>
                    <a:r>
                      <a:rPr lang="hr-HR" sz="1000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rPr>
                      <a:t>dhënia e kontratës</a:t>
                    </a:r>
                    <a:endParaRPr lang="en-US" sz="1100">
                      <a:effectLst/>
                      <a:latin typeface="Arial" panose="020B0604020202020204" pitchFamily="34" charset="0"/>
                      <a:ea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20" name="Rectangle: Rounded Corners 19">
                  <a:extLst>
                    <a:ext uri="{FF2B5EF4-FFF2-40B4-BE49-F238E27FC236}">
                      <a16:creationId xmlns:a16="http://schemas.microsoft.com/office/drawing/2014/main" id="{3C1F63A7-C0C2-4522-93C5-0B3D6B8369DC}"/>
                    </a:ext>
                  </a:extLst>
                </p:cNvPr>
                <p:cNvSpPr/>
                <p:nvPr/>
              </p:nvSpPr>
              <p:spPr>
                <a:xfrm>
                  <a:off x="1490134" y="2760135"/>
                  <a:ext cx="4421082" cy="110192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hr-HR" sz="1000" dirty="0">
                      <a:solidFill>
                        <a:srgbClr val="1F3864"/>
                      </a:solidFill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Gjatë gjithë kohëzgjatjes së SDB-së,</a:t>
                  </a:r>
                  <a:r>
                    <a:rPr lang="hr-HR" sz="1000" dirty="0">
                      <a:solidFill>
                        <a:srgbClr val="C00000"/>
                      </a:solidFill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 mundësia e verifikimit </a:t>
                  </a:r>
                  <a:r>
                    <a:rPr lang="hr-HR" sz="1000" dirty="0">
                      <a:solidFill>
                        <a:srgbClr val="1F3864"/>
                      </a:solidFill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Arial" panose="020B0604020202020204" pitchFamily="34" charset="0"/>
                    </a:rPr>
                    <a:t>të përmbushjes së kritereve për përzgjedhjen cilësore të operatorit ekonomik (ESPD/deklarata dhe prova e përditësuar ose e përafruar ose një pjesë e provave)</a:t>
                  </a:r>
                  <a:endParaRPr lang="en-US" sz="1100" dirty="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807A70B-4583-4CF6-8381-DD6B5835D48C}"/>
                </a:ext>
              </a:extLst>
            </p:cNvPr>
            <p:cNvGrpSpPr/>
            <p:nvPr/>
          </p:nvGrpSpPr>
          <p:grpSpPr>
            <a:xfrm>
              <a:off x="250654" y="-149896"/>
              <a:ext cx="6388850" cy="2545661"/>
              <a:chOff x="-164213" y="-149896"/>
              <a:chExt cx="6388850" cy="2545661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013FADCF-DCD8-49E2-83F6-17DDE8F617C9}"/>
                  </a:ext>
                </a:extLst>
              </p:cNvPr>
              <p:cNvGrpSpPr/>
              <p:nvPr/>
            </p:nvGrpSpPr>
            <p:grpSpPr>
              <a:xfrm>
                <a:off x="-164213" y="-149896"/>
                <a:ext cx="6388850" cy="2462037"/>
                <a:chOff x="-164213" y="-149896"/>
                <a:chExt cx="6388850" cy="2462037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5409453C-DBC1-4145-AA91-B72F9BAF6332}"/>
                    </a:ext>
                  </a:extLst>
                </p:cNvPr>
                <p:cNvGrpSpPr/>
                <p:nvPr/>
              </p:nvGrpSpPr>
              <p:grpSpPr>
                <a:xfrm>
                  <a:off x="-164213" y="-149896"/>
                  <a:ext cx="2993770" cy="1722515"/>
                  <a:chOff x="-164213" y="-152987"/>
                  <a:chExt cx="2993770" cy="1758028"/>
                </a:xfrm>
              </p:grpSpPr>
              <p:sp>
                <p:nvSpPr>
                  <p:cNvPr id="14" name="Rectangle: Rounded Corners 13">
                    <a:extLst>
                      <a:ext uri="{FF2B5EF4-FFF2-40B4-BE49-F238E27FC236}">
                        <a16:creationId xmlns:a16="http://schemas.microsoft.com/office/drawing/2014/main" id="{5313D9FA-B22D-4E00-B2F2-5375B93E6312}"/>
                      </a:ext>
                    </a:extLst>
                  </p:cNvPr>
                  <p:cNvSpPr/>
                  <p:nvPr/>
                </p:nvSpPr>
                <p:spPr>
                  <a:xfrm>
                    <a:off x="-164213" y="-152987"/>
                    <a:ext cx="1784735" cy="986106"/>
                  </a:xfrm>
                  <a:prstGeom prst="round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hr-HR" sz="1000" b="1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Krijimi i</a:t>
                    </a:r>
                    <a:endParaRPr lang="en-US" sz="110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Times New Roman" panose="02020603050405020304" pitchFamily="18" charset="0"/>
                    </a:endParaRPr>
                  </a:p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hr-HR" sz="1000" b="1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 SDB-së </a:t>
                    </a:r>
                    <a:endParaRPr lang="en-US" sz="110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" name="Rectangle: Rounded Corners 14">
                    <a:extLst>
                      <a:ext uri="{FF2B5EF4-FFF2-40B4-BE49-F238E27FC236}">
                        <a16:creationId xmlns:a16="http://schemas.microsoft.com/office/drawing/2014/main" id="{56427CA9-D08F-45D4-9E87-050BB5B8C693}"/>
                      </a:ext>
                    </a:extLst>
                  </p:cNvPr>
                  <p:cNvSpPr/>
                  <p:nvPr/>
                </p:nvSpPr>
                <p:spPr>
                  <a:xfrm>
                    <a:off x="746759" y="663673"/>
                    <a:ext cx="2082798" cy="941368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l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hr-HR" sz="1000" dirty="0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rPr>
                      <a:t>• planifikimi</a:t>
                    </a:r>
                    <a:br>
                      <a:rPr lang="hr-HR" sz="1000" dirty="0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rPr>
                    </a:br>
                    <a:r>
                      <a:rPr lang="hr-HR" sz="1000" dirty="0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rPr>
                      <a:t>• publikimi – njoftimi i kontratës</a:t>
                    </a:r>
                    <a:endParaRPr lang="en-US" sz="1100" dirty="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DC5F1D86-6FDE-4950-A41D-CB179863948B}"/>
                    </a:ext>
                  </a:extLst>
                </p:cNvPr>
                <p:cNvGrpSpPr/>
                <p:nvPr/>
              </p:nvGrpSpPr>
              <p:grpSpPr>
                <a:xfrm>
                  <a:off x="2946400" y="-149862"/>
                  <a:ext cx="3278237" cy="2462003"/>
                  <a:chOff x="0" y="-152986"/>
                  <a:chExt cx="3278237" cy="2513320"/>
                </a:xfrm>
              </p:grpSpPr>
              <p:sp>
                <p:nvSpPr>
                  <p:cNvPr id="12" name="Rectangle: Rounded Corners 11">
                    <a:extLst>
                      <a:ext uri="{FF2B5EF4-FFF2-40B4-BE49-F238E27FC236}">
                        <a16:creationId xmlns:a16="http://schemas.microsoft.com/office/drawing/2014/main" id="{79A7A224-BA94-4493-BCF4-08FFFBB018E4}"/>
                      </a:ext>
                    </a:extLst>
                  </p:cNvPr>
                  <p:cNvSpPr/>
                  <p:nvPr/>
                </p:nvSpPr>
                <p:spPr>
                  <a:xfrm>
                    <a:off x="0" y="-152986"/>
                    <a:ext cx="1777102" cy="986106"/>
                  </a:xfrm>
                  <a:prstGeom prst="round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hr-HR" sz="1000" b="1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rPr>
                      <a:t>Kualifikimi i operatorëve ekonomikë</a:t>
                    </a:r>
                    <a:endParaRPr lang="en-US" sz="1100">
                      <a:effectLst/>
                      <a:latin typeface="Arial" panose="020B0604020202020204" pitchFamily="34" charset="0"/>
                      <a:ea typeface="Batang" panose="02030600000101010101" pitchFamily="18" charset="-127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" name="Rectangle: Rounded Corners 12">
                    <a:extLst>
                      <a:ext uri="{FF2B5EF4-FFF2-40B4-BE49-F238E27FC236}">
                        <a16:creationId xmlns:a16="http://schemas.microsoft.com/office/drawing/2014/main" id="{5FCCA1CB-9D4C-48ED-BC59-B234ECDA2D12}"/>
                      </a:ext>
                    </a:extLst>
                  </p:cNvPr>
                  <p:cNvSpPr/>
                  <p:nvPr/>
                </p:nvSpPr>
                <p:spPr>
                  <a:xfrm>
                    <a:off x="684443" y="663256"/>
                    <a:ext cx="2593794" cy="1697078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342900" marR="0" lvl="0" indent="-342900" algn="l">
                      <a:lnSpc>
                        <a:spcPct val="107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Font typeface="Symbol" panose="05050102010706020507" pitchFamily="18" charset="2"/>
                      <a:buChar char=""/>
                    </a:pPr>
                    <a:r>
                      <a:rPr lang="hr-HR" sz="1000" dirty="0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rPr>
                      <a:t>kërkesat</a:t>
                    </a:r>
                    <a:endPara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</a:endParaRPr>
                  </a:p>
                  <a:p>
                    <a:pPr marL="342900" marR="0" lvl="0" indent="-342900" algn="l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Font typeface="Symbol" panose="05050102010706020507" pitchFamily="18" charset="2"/>
                      <a:buChar char=""/>
                    </a:pPr>
                    <a:r>
                      <a:rPr lang="hr-HR" sz="1000" dirty="0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rPr>
                      <a:t>ekzaminimi dhe vlerësimi</a:t>
                    </a:r>
                    <a:endPara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</a:endParaRPr>
                  </a:p>
                  <a:p>
                    <a:pPr marL="342900" marR="0" lvl="0" indent="-342900" algn="l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Font typeface="Symbol" panose="05050102010706020507" pitchFamily="18" charset="2"/>
                      <a:buChar char=""/>
                    </a:pPr>
                    <a:r>
                      <a:rPr lang="hr-HR" sz="1000" dirty="0">
                        <a:solidFill>
                          <a:srgbClr val="1F386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rPr>
                      <a:t>njoftimi (pranimi ose mospranimi)</a:t>
                    </a:r>
                    <a:endParaRPr lang="en-US" sz="1100" dirty="0">
                      <a:effectLst/>
                      <a:latin typeface="Arial" panose="020B0604020202020204" pitchFamily="34" charset="0"/>
                      <a:ea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1" name="Arrow: Right 10">
                  <a:extLst>
                    <a:ext uri="{FF2B5EF4-FFF2-40B4-BE49-F238E27FC236}">
                      <a16:creationId xmlns:a16="http://schemas.microsoft.com/office/drawing/2014/main" id="{E6448B4C-AD0C-4239-8228-450E3F19D8EC}"/>
                    </a:ext>
                  </a:extLst>
                </p:cNvPr>
                <p:cNvSpPr/>
                <p:nvPr/>
              </p:nvSpPr>
              <p:spPr>
                <a:xfrm>
                  <a:off x="2065866" y="264583"/>
                  <a:ext cx="614680" cy="243891"/>
                </a:xfrm>
                <a:prstGeom prst="rightArrow">
                  <a:avLst/>
                </a:prstGeom>
                <a:no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3F64328-28CA-46B7-94AD-2891B06ECEB6}"/>
                  </a:ext>
                </a:extLst>
              </p:cNvPr>
              <p:cNvSpPr/>
              <p:nvPr/>
            </p:nvSpPr>
            <p:spPr>
              <a:xfrm>
                <a:off x="68485" y="1676400"/>
                <a:ext cx="3206211" cy="7193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71755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r-HR" sz="1200" b="1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Rregullat e Procedurës së Kufizuar</a:t>
                </a:r>
                <a:endPara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2709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CF272D-E3AF-4B4B-9A97-8A320D9BBE3B}"/>
              </a:ext>
            </a:extLst>
          </p:cNvPr>
          <p:cNvSpPr/>
          <p:nvPr/>
        </p:nvSpPr>
        <p:spPr>
          <a:xfrm>
            <a:off x="304800" y="152401"/>
            <a:ext cx="84582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en-GB" altLang="en-US" b="1" dirty="0" err="1">
                <a:solidFill>
                  <a:srgbClr val="9999FF">
                    <a:lumMod val="50000"/>
                  </a:srgb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endParaRPr lang="en-GB" altLang="en-US" b="1" dirty="0">
              <a:solidFill>
                <a:srgbClr val="9999FF">
                  <a:lumMod val="50000"/>
                </a:srgb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endParaRPr lang="en-GB" altLang="en-US" b="1" dirty="0">
              <a:solidFill>
                <a:srgbClr val="9999FF">
                  <a:lumMod val="50000"/>
                </a:srgb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gjithë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kandidatët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plotësojnë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kriteret</a:t>
            </a:r>
            <a:r>
              <a:rPr lang="en-GB" sz="1600" dirty="0">
                <a:latin typeface="Cambria" panose="020405030504060302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</a:rPr>
              <a:t>përzgjedhjes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pranohen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</a:rPr>
              <a:t> SDB </a:t>
            </a:r>
            <a:r>
              <a:rPr lang="en-GB" sz="1600" dirty="0" err="1">
                <a:latin typeface="Cambria" panose="020405030504060302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nuk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ketë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kufizim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numrin</a:t>
            </a:r>
            <a:r>
              <a:rPr lang="en-GB" sz="1600" dirty="0">
                <a:latin typeface="Cambria" panose="020405030504060302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</a:rPr>
              <a:t>kandidatëve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pranuar</a:t>
            </a:r>
            <a:r>
              <a:rPr lang="en-GB" sz="1600" dirty="0">
                <a:latin typeface="Cambria" panose="02040503050406030204" pitchFamily="18" charset="0"/>
              </a:rPr>
              <a:t>. </a:t>
            </a:r>
            <a:endParaRPr lang="en-US" sz="1600" dirty="0">
              <a:latin typeface="Cambria" panose="02040503050406030204" pitchFamily="18" charset="0"/>
            </a:endParaRPr>
          </a:p>
          <a:p>
            <a:pPr lvl="0"/>
            <a:r>
              <a:rPr lang="en-US" sz="1600" dirty="0" err="1">
                <a:latin typeface="Cambria" panose="02040503050406030204" pitchFamily="18" charset="0"/>
              </a:rPr>
              <a:t>Prandaj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zvogëlojnë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numrin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kandidatëve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kualifikuar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njohur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lista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ngushtë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cili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ndryshon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procedura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kufizuar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sz="1600" dirty="0" err="1">
                <a:latin typeface="Cambria" panose="020405030504060302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qëllimet</a:t>
            </a:r>
            <a:r>
              <a:rPr lang="en-GB" sz="1600" dirty="0">
                <a:latin typeface="Cambria" panose="020405030504060302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</a:rPr>
              <a:t>krijimit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</a:rPr>
              <a:t> SDB-je </a:t>
            </a:r>
            <a:r>
              <a:rPr lang="en-GB" sz="1600" dirty="0" err="1">
                <a:latin typeface="Cambria" panose="020405030504060302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dhënies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kontratave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sipas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</a:rPr>
              <a:t> SDB-je, </a:t>
            </a:r>
            <a:r>
              <a:rPr lang="en-GB" sz="1600" dirty="0" err="1">
                <a:latin typeface="Cambria" panose="02040503050406030204" pitchFamily="18" charset="0"/>
              </a:rPr>
              <a:t>autoritetet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kontraktuesee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:</a:t>
            </a:r>
          </a:p>
          <a:p>
            <a:endParaRPr lang="en-US" sz="1600" dirty="0">
              <a:latin typeface="Cambria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mbria" panose="02040503050406030204" pitchFamily="18" charset="0"/>
              </a:rPr>
              <a:t>publikojnë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njoftim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kontrate</a:t>
            </a:r>
            <a:r>
              <a:rPr lang="en-US" sz="1600" dirty="0">
                <a:latin typeface="Cambria" panose="02040503050406030204" pitchFamily="18" charset="0"/>
              </a:rPr>
              <a:t> duke e </a:t>
            </a:r>
            <a:r>
              <a:rPr lang="en-US" sz="1600" dirty="0" err="1">
                <a:latin typeface="Cambria" panose="02040503050406030204" pitchFamily="18" charset="0"/>
              </a:rPr>
              <a:t>bërë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qartë</a:t>
            </a:r>
            <a:r>
              <a:rPr lang="en-US" sz="1600" dirty="0">
                <a:latin typeface="Cambria" panose="02040503050406030204" pitchFamily="18" charset="0"/>
              </a:rPr>
              <a:t> se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përdorur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SDB;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mbria" panose="02040503050406030204" pitchFamily="18" charset="0"/>
              </a:rPr>
              <a:t>tregojnë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dokumentet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paktën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natyrën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sasinë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parashikuar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blerjeve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parashikuara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gjithë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nevojshëm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lidhje</a:t>
            </a:r>
            <a:r>
              <a:rPr lang="en-US" sz="1600" dirty="0">
                <a:latin typeface="Cambria" panose="02040503050406030204" pitchFamily="18" charset="0"/>
              </a:rPr>
              <a:t> me SDB-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, duke </a:t>
            </a:r>
            <a:r>
              <a:rPr lang="en-US" sz="1600" dirty="0" err="1">
                <a:latin typeface="Cambria" panose="02040503050406030204" pitchFamily="18" charset="0"/>
              </a:rPr>
              <a:t>përfshirë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mënyrën</a:t>
            </a:r>
            <a:r>
              <a:rPr lang="en-US" sz="1600" dirty="0">
                <a:latin typeface="Cambria" panose="02040503050406030204" pitchFamily="18" charset="0"/>
              </a:rPr>
              <a:t> se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funksionon</a:t>
            </a:r>
            <a:r>
              <a:rPr lang="en-US" sz="1600" dirty="0">
                <a:latin typeface="Cambria" panose="02040503050406030204" pitchFamily="18" charset="0"/>
              </a:rPr>
              <a:t> SDB-ja, </a:t>
            </a:r>
            <a:r>
              <a:rPr lang="en-US" sz="1600" dirty="0" err="1">
                <a:latin typeface="Cambria" panose="02040503050406030204" pitchFamily="18" charset="0"/>
              </a:rPr>
              <a:t>pajisjet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elektronike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përdorura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rregullimet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specifikimet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lidhjes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teknike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mbria" panose="02040503050406030204" pitchFamily="18" charset="0"/>
              </a:rPr>
              <a:t>tregojnë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çdo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ndarje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kategori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produkteve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punëve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shërbimeve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karakteristikat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ato</a:t>
            </a:r>
            <a:r>
              <a:rPr lang="en-US" sz="1600" dirty="0">
                <a:latin typeface="Cambria" panose="02040503050406030204" pitchFamily="18" charset="0"/>
              </a:rPr>
              <a:t>;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endParaRPr lang="en-US" sz="1600" dirty="0">
              <a:latin typeface="Cambria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mbria" panose="02040503050406030204" pitchFamily="18" charset="0"/>
              </a:rPr>
              <a:t>ofrojnë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qasje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pakufizuar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plotë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drejtpërdrejtë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kohë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sistemi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vlefshëm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dokumentet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lvl="0" algn="ctr" eaLnBrk="0" hangingPunct="0"/>
            <a:endParaRPr lang="en-GB" altLang="en-US" b="1" dirty="0">
              <a:solidFill>
                <a:srgbClr val="9999FF">
                  <a:lumMod val="50000"/>
                </a:srgb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endParaRPr lang="en-GB" altLang="en-US" b="1" dirty="0">
              <a:solidFill>
                <a:srgbClr val="9999FF">
                  <a:lumMod val="50000"/>
                </a:srgb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7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D48272-AA25-418C-A449-537C25EBCCFB}"/>
              </a:ext>
            </a:extLst>
          </p:cNvPr>
          <p:cNvSpPr/>
          <p:nvPr/>
        </p:nvSpPr>
        <p:spPr>
          <a:xfrm>
            <a:off x="1219200" y="533400"/>
            <a:ext cx="6629400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Afatet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kohore</a:t>
            </a:r>
            <a:endParaRPr lang="en-GB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DBC7F94-2A05-4571-9180-465FF7CAB9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1133016"/>
              </p:ext>
            </p:extLst>
          </p:nvPr>
        </p:nvGraphicFramePr>
        <p:xfrm>
          <a:off x="457200" y="1219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9671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14B963-04A4-487F-AD0E-EDF20E4A1D47}"/>
              </a:ext>
            </a:extLst>
          </p:cNvPr>
          <p:cNvSpPr/>
          <p:nvPr/>
        </p:nvSpPr>
        <p:spPr>
          <a:xfrm>
            <a:off x="304800" y="304800"/>
            <a:ext cx="8305800" cy="559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Afatet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kohore</a:t>
            </a:r>
            <a:endParaRPr lang="en-GB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GB" sz="400" b="1" i="1" dirty="0">
              <a:solidFill>
                <a:srgbClr val="2F5496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600" dirty="0">
                <a:latin typeface="Cambria" panose="02040503050406030204" pitchFamily="18" charset="0"/>
              </a:rPr>
              <a:t>Duke </a:t>
            </a:r>
            <a:r>
              <a:rPr lang="en-US" sz="1600" dirty="0" err="1">
                <a:latin typeface="Cambria" panose="02040503050406030204" pitchFamily="18" charset="0"/>
              </a:rPr>
              <a:t>pasur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parasysh</a:t>
            </a:r>
            <a:r>
              <a:rPr lang="en-US" sz="1600" dirty="0">
                <a:latin typeface="Cambria" panose="02040503050406030204" pitchFamily="18" charset="0"/>
              </a:rPr>
              <a:t> se </a:t>
            </a:r>
            <a:r>
              <a:rPr lang="en-US" sz="1600" dirty="0" err="1">
                <a:latin typeface="Cambria" panose="02040503050406030204" pitchFamily="18" charset="0"/>
              </a:rPr>
              <a:t>vlerësimi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bazohet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kërkesat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thjeshtuara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dokumentacionit</a:t>
            </a:r>
            <a:r>
              <a:rPr lang="en-US" sz="1600" dirty="0">
                <a:latin typeface="Cambria" panose="02040503050406030204" pitchFamily="18" charset="0"/>
              </a:rPr>
              <a:t> (ESPD/</a:t>
            </a:r>
            <a:r>
              <a:rPr lang="en-US" sz="1600" dirty="0" err="1">
                <a:latin typeface="Cambria" panose="02040503050406030204" pitchFamily="18" charset="0"/>
              </a:rPr>
              <a:t>Vetëdeklarim</a:t>
            </a:r>
            <a:r>
              <a:rPr lang="en-US" sz="1600" dirty="0">
                <a:latin typeface="Cambria" panose="02040503050406030204" pitchFamily="18" charset="0"/>
              </a:rPr>
              <a:t>), </a:t>
            </a:r>
            <a:r>
              <a:rPr lang="en-US" sz="1600" dirty="0" err="1">
                <a:latin typeface="Cambria" panose="02040503050406030204" pitchFamily="18" charset="0"/>
              </a:rPr>
              <a:t>ky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afat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kohor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përgjithësisht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përshtatshëm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Megjithatë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ky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afat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zgjatet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deri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15 </a:t>
            </a:r>
            <a:r>
              <a:rPr lang="en-US" sz="1600" dirty="0" err="1">
                <a:latin typeface="Cambria" panose="02040503050406030204" pitchFamily="18" charset="0"/>
              </a:rPr>
              <a:t>ditë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pune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raste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individuale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justifikohet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veçanërisht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shqyrtohet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dokumentacion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shtesë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kërkohet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verifikim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mëtejshëm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kritereve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përzgjedhjes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lvl="0" algn="just"/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en-GB" sz="1600" dirty="0" err="1">
                <a:latin typeface="Cambria" panose="02040503050406030204" pitchFamily="18" charset="0"/>
              </a:rPr>
              <a:t>Gjatë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latin typeface="Cambria" panose="02040503050406030204" pitchFamily="18" charset="0"/>
              </a:rPr>
              <a:t>krijimit</a:t>
            </a:r>
            <a:r>
              <a:rPr lang="en-GB" sz="1600" b="1" dirty="0"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latin typeface="Cambria" panose="02040503050406030204" pitchFamily="18" charset="0"/>
              </a:rPr>
              <a:t>të</a:t>
            </a:r>
            <a:r>
              <a:rPr lang="en-GB" sz="1600" b="1" dirty="0">
                <a:latin typeface="Cambria" panose="02040503050406030204" pitchFamily="18" charset="0"/>
              </a:rPr>
              <a:t> </a:t>
            </a:r>
            <a:r>
              <a:rPr lang="en-GB" sz="1600" b="1" u="sng" dirty="0" err="1">
                <a:latin typeface="Cambria" panose="02040503050406030204" pitchFamily="18" charset="0"/>
              </a:rPr>
              <a:t>një</a:t>
            </a:r>
            <a:r>
              <a:rPr lang="en-GB" sz="1600" b="1" dirty="0">
                <a:latin typeface="Cambria" panose="02040503050406030204" pitchFamily="18" charset="0"/>
              </a:rPr>
              <a:t> SDB</a:t>
            </a:r>
            <a:r>
              <a:rPr lang="en-GB" sz="1600" dirty="0">
                <a:latin typeface="Cambria" panose="020405030504060302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</a:rPr>
              <a:t>autoritetet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kontraktuese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hasin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fluks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konsiderueshëm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kërkesash</a:t>
            </a:r>
            <a:r>
              <a:rPr lang="en-GB" sz="1600" dirty="0">
                <a:latin typeface="Cambria" panose="02040503050406030204" pitchFamily="18" charset="0"/>
              </a:rPr>
              <a:t> pas </a:t>
            </a:r>
            <a:r>
              <a:rPr lang="en-GB" sz="1600" dirty="0" err="1">
                <a:latin typeface="Cambria" panose="02040503050406030204" pitchFamily="18" charset="0"/>
              </a:rPr>
              <a:t>publikimit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fillestar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kontratës</a:t>
            </a:r>
            <a:r>
              <a:rPr lang="en-GB" sz="1600" dirty="0">
                <a:latin typeface="Cambria" panose="02040503050406030204" pitchFamily="18" charset="0"/>
              </a:rPr>
              <a:t>. </a:t>
            </a:r>
          </a:p>
          <a:p>
            <a:pPr algn="just"/>
            <a:endParaRPr lang="en-US" sz="1600" dirty="0">
              <a:latin typeface="Cambria" panose="02040503050406030204" pitchFamily="18" charset="0"/>
            </a:endParaRPr>
          </a:p>
          <a:p>
            <a:pPr lvl="0" algn="just"/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raste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tilla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pranueshme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rishikimit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zgjasë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shumë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lvl="0" algn="just"/>
            <a:endParaRPr lang="en-US" sz="1600" dirty="0">
              <a:latin typeface="Cambria" panose="02040503050406030204" pitchFamily="18" charset="0"/>
            </a:endParaRPr>
          </a:p>
          <a:p>
            <a:pPr lvl="0" algn="just"/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kohë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dërguar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ftesa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tender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parë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specifik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sipas</a:t>
            </a:r>
            <a:r>
              <a:rPr lang="en-US" sz="1600" dirty="0">
                <a:latin typeface="Cambria" panose="02040503050406030204" pitchFamily="18" charset="0"/>
              </a:rPr>
              <a:t> SDB-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zgjasin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periudhën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vlerësimit</a:t>
            </a:r>
            <a:r>
              <a:rPr lang="en-US" sz="1600" dirty="0">
                <a:latin typeface="Cambria" panose="02040503050406030204" pitchFamily="18" charset="0"/>
              </a:rPr>
              <a:t>, me </a:t>
            </a:r>
            <a:r>
              <a:rPr lang="en-US" sz="1600" dirty="0" err="1">
                <a:latin typeface="Cambria" panose="02040503050406030204" pitchFamily="18" charset="0"/>
              </a:rPr>
              <a:t>kusht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mos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lëshohet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ftesë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tender </a:t>
            </a:r>
            <a:r>
              <a:rPr lang="en-US" sz="1600" dirty="0" err="1">
                <a:latin typeface="Cambria" panose="02040503050406030204" pitchFamily="18" charset="0"/>
              </a:rPr>
              <a:t>gjatë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periudhës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zgjatur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vlerësimit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lvl="0" algn="just"/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en-GB" sz="1600" dirty="0" err="1">
                <a:latin typeface="Cambria" panose="02040503050406030204" pitchFamily="18" charset="0"/>
              </a:rPr>
              <a:t>Autoritetet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kontraktuese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tregojnë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dokumentet</a:t>
            </a:r>
            <a:r>
              <a:rPr lang="en-GB" sz="1600" dirty="0">
                <a:latin typeface="Cambria" panose="020405030504060302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</a:rPr>
              <a:t>prokurimit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kohëzgjatjen</a:t>
            </a:r>
            <a:r>
              <a:rPr lang="en-GB" sz="1600" dirty="0">
                <a:latin typeface="Cambria" panose="020405030504060302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</a:rPr>
              <a:t>periudhës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zgjatur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synojnë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aplikojnë</a:t>
            </a:r>
            <a:r>
              <a:rPr lang="en-GB" sz="1600" dirty="0">
                <a:latin typeface="Cambria" panose="02040503050406030204" pitchFamily="18" charset="0"/>
              </a:rPr>
              <a:t>. </a:t>
            </a:r>
            <a:endParaRPr lang="en-GB" sz="1600" b="1" i="1" dirty="0">
              <a:solidFill>
                <a:srgbClr val="2F5496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27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7B9D9A-93BB-4A98-B022-2495E51558C3}"/>
              </a:ext>
            </a:extLst>
          </p:cNvPr>
          <p:cNvSpPr/>
          <p:nvPr/>
        </p:nvSpPr>
        <p:spPr>
          <a:xfrm>
            <a:off x="533400" y="152400"/>
            <a:ext cx="8305800" cy="4095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GB" sz="200" b="1" i="1" dirty="0">
              <a:solidFill>
                <a:srgbClr val="2F5496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Kriteret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përzgjedhjes</a:t>
            </a:r>
            <a:endParaRPr lang="en-GB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është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hapur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gjatë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gjithë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periudhës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vlefshmërisë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saj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gjithë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operatorët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ekonomikë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plotësojnë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kriteret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përzgjedhjes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ndahet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kategori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nën-kategori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produkteve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punëve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shërbimeve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Këto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kategori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përcaktohen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objektivisht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bazuar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kriteret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nevojshme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përzgjedhjes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operatorët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ekonomikë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plotësojnë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përmbushur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objektivat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ndarë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sistemin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ato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specifikojnë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kriteret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përzgjedhjes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zbatueshme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secilën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kategori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Ashtu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kufizuar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kriteret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përzgjedhjes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përcaktuara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thirrje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konkurs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ndryshohen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gjatë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kohës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448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F15B1C-C8EE-44D0-AF29-5350EEB5ED9B}"/>
              </a:ext>
            </a:extLst>
          </p:cNvPr>
          <p:cNvSpPr/>
          <p:nvPr/>
        </p:nvSpPr>
        <p:spPr>
          <a:xfrm>
            <a:off x="304800" y="838200"/>
            <a:ext cx="8534400" cy="4245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ESPD (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Dokumenti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Evropian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Prokurimit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Vetëdeklarimi</a:t>
            </a:r>
            <a:endParaRPr lang="en-GB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sz="8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Rregullat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lidhje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me ESPD/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Vetëdeklarimin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zbatohen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edhe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operator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paraqet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pjesë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pranojë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ESPD-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paraprake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vend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certifikatave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dokumenteve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mbështetëse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çdo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kohë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gjatë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periudhës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vlefshmërisë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kërkojë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nga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pjesëmarrësit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pranuar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paraqesin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ESPD/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Vetëdeklarim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ripërtërirë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përditësuar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Përpara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dhënies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kontrate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t'i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kërkojë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ofertuesit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cilit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synon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t'i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japë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kontratën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paraqesë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dokumente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përditësuara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mbështetëse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certifikata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deklarata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prova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tjera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lidhje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me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arsyet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përjashtimit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7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C04FAE-6D98-4380-A8DE-18F2F7F2D5A8}"/>
              </a:ext>
            </a:extLst>
          </p:cNvPr>
          <p:cNvSpPr/>
          <p:nvPr/>
        </p:nvSpPr>
        <p:spPr>
          <a:xfrm>
            <a:off x="533400" y="457200"/>
            <a:ext cx="8229600" cy="3337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Dorëzimi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tenderëve</a:t>
            </a:r>
            <a:endParaRPr lang="en-GB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ftojnë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gjithë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pjesëmarrësit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pranuar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dorëzojnë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tender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çdo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prokurim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specifik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sipas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është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ndarë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kategori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punësh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produktesh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shërbimesh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ftojnë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gjithë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pjesëmarrësit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pranuar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kategorinë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përkatëse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paraqitur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tender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prokurimin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specifik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fjalë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shembull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nëse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SDB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përcaktohen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dy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kategori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"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Laptopë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"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"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Printerë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",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gjatë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laptopëve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do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ftojë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kandidatët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janë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kualifikuar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atë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kategori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specifike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Kjo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siguron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ftesat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tender u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drejtohen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vetëm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ofertuesve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kualifikuar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lidhen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llojin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specifik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055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A15578-0F88-4D3F-8D2B-A73D3C17B53E}"/>
              </a:ext>
            </a:extLst>
          </p:cNvPr>
          <p:cNvSpPr/>
          <p:nvPr/>
        </p:nvSpPr>
        <p:spPr>
          <a:xfrm>
            <a:off x="381000" y="990600"/>
            <a:ext cx="8458200" cy="490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Periudha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vlefshmërisë</a:t>
            </a:r>
            <a:endParaRPr lang="en-GB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sz="2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tregojnë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periudhën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vlefshmërisë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thirrjen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konkurrim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Ata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japin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njoftim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çdo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ndryshim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periudhën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vlefshmërisë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periudha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vlefshmërisë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zgjatet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pa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ndërprerë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përdoret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njëjti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formular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përdorur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fillimisht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thirrjen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konkurrim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sistemi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ndërpritet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lëshohet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njoftim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dhënien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kontratës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Kriteret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dhënies</a:t>
            </a:r>
            <a:endParaRPr lang="en-GB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sz="2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t'i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japë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kontratën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tenderuesit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ka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dorëzuar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tenderin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mirë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bazë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kritereve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dhënies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kontratës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përcaktuara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njoftimin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kontratës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Këto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kritere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sipas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rastit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formulohen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saktë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ftesën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tender.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Megjithatë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ndryshimi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kritereve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dhënies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tërësi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siç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përcaktohet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njoftimin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kontratës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lejohet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jepni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kontrata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SDB-je. </a:t>
            </a:r>
          </a:p>
        </p:txBody>
      </p:sp>
    </p:spTree>
    <p:extLst>
      <p:ext uri="{BB962C8B-B14F-4D97-AF65-F5344CB8AC3E}">
        <p14:creationId xmlns:p14="http://schemas.microsoft.com/office/powerpoint/2010/main" val="247388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A47FC-BB6D-4786-9465-5DF4AA47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Çfarë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do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të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përmbajë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programi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trajnimit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modulit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EC265-52AA-4843-8838-AD49AA0C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Në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këtë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trajnim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modul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do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të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trajtohen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r>
              <a:rPr lang="it-IT" dirty="0">
                <a:solidFill>
                  <a:schemeClr val="accent4"/>
                </a:solidFill>
                <a:latin typeface="Cambria" panose="02040503050406030204" pitchFamily="18" charset="0"/>
                <a:cs typeface="Times New Roman" pitchFamily="18" charset="0"/>
              </a:rPr>
              <a:t>Baza ligjore</a:t>
            </a:r>
          </a:p>
          <a:p>
            <a:r>
              <a:rPr lang="it-IT" dirty="0">
                <a:solidFill>
                  <a:schemeClr val="accent4"/>
                </a:solidFill>
                <a:latin typeface="Cambria" panose="02040503050406030204" pitchFamily="18" charset="0"/>
                <a:cs typeface="Times New Roman" pitchFamily="18" charset="0"/>
              </a:rPr>
              <a:t>Sistemi dinamik i blerjes, </a:t>
            </a:r>
          </a:p>
          <a:p>
            <a:r>
              <a:rPr lang="it-IT" dirty="0">
                <a:solidFill>
                  <a:schemeClr val="accent4"/>
                </a:solidFill>
                <a:latin typeface="Cambria" panose="02040503050406030204" pitchFamily="18" charset="0"/>
                <a:cs typeface="Times New Roman" pitchFamily="18" charset="0"/>
              </a:rPr>
              <a:t>E-ankandi   </a:t>
            </a:r>
          </a:p>
          <a:p>
            <a:r>
              <a:rPr lang="it-IT" dirty="0">
                <a:solidFill>
                  <a:schemeClr val="accent4"/>
                </a:solidFill>
                <a:latin typeface="Cambria" panose="02040503050406030204" pitchFamily="18" charset="0"/>
                <a:cs typeface="Times New Roman" pitchFamily="18" charset="0"/>
              </a:rPr>
              <a:t>Procedurat që mund të aplikohen      </a:t>
            </a:r>
          </a:p>
          <a:p>
            <a:r>
              <a:rPr lang="sq-AL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Avantazhet dhe disavantazhet e procedurës se kufizuar Vlerësimi</a:t>
            </a:r>
            <a:endParaRPr lang="it-IT" dirty="0">
              <a:solidFill>
                <a:schemeClr val="accent4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r>
              <a:rPr lang="it-IT" dirty="0">
                <a:solidFill>
                  <a:schemeClr val="accent4"/>
                </a:solidFill>
                <a:latin typeface="Cambria" panose="02040503050406030204" pitchFamily="18" charset="0"/>
                <a:cs typeface="Times New Roman" pitchFamily="18" charset="0"/>
              </a:rPr>
              <a:t>Hulumtimi i tregut</a:t>
            </a:r>
            <a:endParaRPr lang="en-US" dirty="0">
              <a:solidFill>
                <a:schemeClr val="accent4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18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CB9F0F-4F01-4529-B061-FEC25A47C147}"/>
              </a:ext>
            </a:extLst>
          </p:cNvPr>
          <p:cNvSpPr/>
          <p:nvPr/>
        </p:nvSpPr>
        <p:spPr>
          <a:xfrm>
            <a:off x="381000" y="685800"/>
            <a:ext cx="8305800" cy="5914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Aspekte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Zbatuese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ngarkojnë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tarifë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operatorët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qasje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SDB, d.m.th.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qasja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pagesë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t'i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bashkohen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SDB-je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ekzistuese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përmendur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njoftimin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fillestar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Megjithatë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SDB-ja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operohet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organ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qendror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blerës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bashkohen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kusht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specifikuar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thirrjen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konkurrim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krijua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SDB-ja.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Meqenëse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negociatat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lejohen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procedurat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kufizuara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negociatat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lejohen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SDB-je.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Lidhur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njoftimin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operatorëve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tashmë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pranuar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operatorët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sapo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pranuar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disponueshmërinë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listës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operatorëve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kualifikuar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rregulla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BE-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këto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aspekte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Veprohet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praktikave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vendeve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…</a:t>
            </a:r>
            <a:r>
              <a:rPr lang="en-US" sz="1600" i="1" dirty="0">
                <a:solidFill>
                  <a:srgbClr val="C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mbahen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ankande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elektronike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dhënien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kontratave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gjithë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ofertuesit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informohen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vendimin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dhënien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kontratës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ky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komunikim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shoqërohet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përmbledhje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arsyeve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përkatëse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njoftim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dhënien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kontratës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dërgohet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publikim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brenda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ditëve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dhënies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kontrate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SDB.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Megjithatë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njoftime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tilla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tremujore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ato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dërgohen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brenda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ditëve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fundi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tremujori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2285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436A00-E654-4AC7-AA66-1D49A19A47E3}"/>
              </a:ext>
            </a:extLst>
          </p:cNvPr>
          <p:cNvSpPr/>
          <p:nvPr/>
        </p:nvSpPr>
        <p:spPr>
          <a:xfrm>
            <a:off x="304800" y="304799"/>
            <a:ext cx="8610600" cy="6247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Përparësitë</a:t>
            </a:r>
            <a:r>
              <a:rPr lang="en-GB" b="1" dirty="0">
                <a:solidFill>
                  <a:srgbClr val="1F4E79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Përdorimit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SDB-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Krahasuar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me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kontratat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klasike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marrëveshjet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kornizë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SDB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ofron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mundësinë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furnitorët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vazhdimisht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angazhohen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marrin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pjesë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tenderë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Tregu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nuk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është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mbyllur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sistemi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është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hapur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operatorë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rinj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ekonomikë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gjatë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gjithë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periudhës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ka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mundësinë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ndahet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lote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/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kategori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vogla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kryejë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blerje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individuale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brenda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tyre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numër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madh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ofertuesve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mundshëm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rregull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përgjithshëm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redukton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rrezikun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pranimit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numrit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ulët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tenderëve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nga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veçoritë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shumë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dobishme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është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mundësia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përcaktimit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saktë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kërkesave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kritereve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teknike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zgjedhjen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tenderit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ekonomikisht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favorshëm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çdo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prokurim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individual,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ku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ato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jenë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përputhje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me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dokumentacionin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fillestar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tenderit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Nuk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ka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asnjë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kufizim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kohëzgjatjen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kështu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krijojnë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afatgjata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këtë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mënyrë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tërheqin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numër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madh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subjektesh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biznesi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nivelin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operativ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karakteristikë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shumë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rëndësishme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është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afati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shkurtër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kohor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kryerjen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prokurimeve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individuale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duke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qenë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marrin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pjesë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operatorë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ekonomikë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tashmë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kualifikuar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Përdorimi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katalogëve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elektronikë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disa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lloje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prokurimesh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veçanërisht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ato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centralizuara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përmirësojë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ndjeshëm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efikasitetin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procesit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prokurimit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71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0169F8-93DD-4D05-A0A0-385ACC2523D3}"/>
              </a:ext>
            </a:extLst>
          </p:cNvPr>
          <p:cNvSpPr/>
          <p:nvPr/>
        </p:nvSpPr>
        <p:spPr>
          <a:xfrm>
            <a:off x="304800" y="304800"/>
            <a:ext cx="8305800" cy="398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Sfidat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Përdorimit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SDB-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1600" dirty="0" err="1">
                <a:latin typeface="Cambria" panose="02040503050406030204" pitchFamily="18" charset="0"/>
              </a:rPr>
              <a:t>Përdorimi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shoqërohet</a:t>
            </a:r>
            <a:r>
              <a:rPr lang="en-GB" sz="1600" dirty="0">
                <a:latin typeface="Cambria" panose="02040503050406030204" pitchFamily="18" charset="0"/>
              </a:rPr>
              <a:t> me </a:t>
            </a:r>
            <a:r>
              <a:rPr lang="en-GB" sz="1600" dirty="0" err="1">
                <a:latin typeface="Cambria" panose="02040503050406030204" pitchFamily="18" charset="0"/>
              </a:rPr>
              <a:t>disa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sfida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autoriteti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kontraktues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t'i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marrë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parasysh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krijuar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sistem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cilësor</a:t>
            </a:r>
            <a:r>
              <a:rPr lang="en-GB" sz="1600" dirty="0">
                <a:latin typeface="Cambria" panose="02040503050406030204" pitchFamily="18" charset="0"/>
              </a:rPr>
              <a:t>.</a:t>
            </a:r>
          </a:p>
          <a:p>
            <a:pPr algn="just"/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en-GB" sz="1600" dirty="0" err="1">
                <a:latin typeface="Cambria" panose="02040503050406030204" pitchFamily="18" charset="0"/>
              </a:rPr>
              <a:t>Kandidatët</a:t>
            </a:r>
            <a:r>
              <a:rPr lang="en-GB" sz="1600" dirty="0">
                <a:latin typeface="Cambria" panose="020405030504060302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</a:rPr>
              <a:t>kualifikuar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nuk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janë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detyruar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paraqesin</a:t>
            </a:r>
            <a:r>
              <a:rPr lang="en-GB" sz="1600" dirty="0">
                <a:latin typeface="Cambria" panose="02040503050406030204" pitchFamily="18" charset="0"/>
              </a:rPr>
              <a:t> tender </a:t>
            </a:r>
            <a:r>
              <a:rPr lang="en-GB" sz="1600" dirty="0" err="1">
                <a:latin typeface="Cambria" panose="020405030504060302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prokurim</a:t>
            </a:r>
            <a:r>
              <a:rPr lang="en-GB" sz="1600" dirty="0">
                <a:latin typeface="Cambria" panose="02040503050406030204" pitchFamily="18" charset="0"/>
              </a:rPr>
              <a:t> individual. </a:t>
            </a:r>
            <a:r>
              <a:rPr lang="en-GB" sz="1600" dirty="0" err="1">
                <a:latin typeface="Cambria" panose="02040503050406030204" pitchFamily="18" charset="0"/>
              </a:rPr>
              <a:t>Prandaj</a:t>
            </a:r>
            <a:r>
              <a:rPr lang="en-GB" sz="1600" dirty="0">
                <a:latin typeface="Cambria" panose="020405030504060302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</a:rPr>
              <a:t>autoriteti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kontraktues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mos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pranojë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asnjë</a:t>
            </a:r>
            <a:r>
              <a:rPr lang="en-GB" sz="1600" dirty="0">
                <a:latin typeface="Cambria" panose="02040503050406030204" pitchFamily="18" charset="0"/>
              </a:rPr>
              <a:t> tender, </a:t>
            </a:r>
            <a:r>
              <a:rPr lang="en-GB" sz="1600" dirty="0" err="1">
                <a:latin typeface="Cambria" panose="02040503050406030204" pitchFamily="18" charset="0"/>
              </a:rPr>
              <a:t>edhe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nëse</a:t>
            </a:r>
            <a:r>
              <a:rPr lang="en-GB" sz="1600" dirty="0">
                <a:latin typeface="Cambria" panose="02040503050406030204" pitchFamily="18" charset="0"/>
              </a:rPr>
              <a:t> ka </a:t>
            </a:r>
            <a:r>
              <a:rPr lang="en-GB" sz="1600" dirty="0" err="1">
                <a:latin typeface="Cambria" panose="020405030504060302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numër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madh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operatorëve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ekonomikë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</a:rPr>
              <a:t> SDB. </a:t>
            </a:r>
          </a:p>
          <a:p>
            <a:pPr algn="just"/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en-GB" sz="1600" dirty="0" err="1">
                <a:latin typeface="Cambria" panose="020405030504060302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</a:rPr>
              <a:t> SDB, </a:t>
            </a:r>
            <a:r>
              <a:rPr lang="en-GB" sz="1600" dirty="0" err="1">
                <a:latin typeface="Cambria" panose="02040503050406030204" pitchFamily="18" charset="0"/>
              </a:rPr>
              <a:t>nuk</a:t>
            </a:r>
            <a:r>
              <a:rPr lang="en-GB" sz="1600" dirty="0">
                <a:latin typeface="Cambria" panose="02040503050406030204" pitchFamily="18" charset="0"/>
              </a:rPr>
              <a:t> ka </a:t>
            </a:r>
            <a:r>
              <a:rPr lang="en-GB" sz="1600" dirty="0" err="1">
                <a:latin typeface="Cambria" panose="02040503050406030204" pitchFamily="18" charset="0"/>
              </a:rPr>
              <a:t>siguri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lidhje</a:t>
            </a:r>
            <a:r>
              <a:rPr lang="en-GB" sz="1600" dirty="0">
                <a:latin typeface="Cambria" panose="02040503050406030204" pitchFamily="18" charset="0"/>
              </a:rPr>
              <a:t> me </a:t>
            </a:r>
            <a:r>
              <a:rPr lang="en-GB" sz="1600" dirty="0" err="1">
                <a:latin typeface="Cambria" panose="02040503050406030204" pitchFamily="18" charset="0"/>
              </a:rPr>
              <a:t>çmimin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përfundimtar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krahasim</a:t>
            </a:r>
            <a:r>
              <a:rPr lang="en-GB" sz="1600" dirty="0">
                <a:latin typeface="Cambria" panose="02040503050406030204" pitchFamily="18" charset="0"/>
              </a:rPr>
              <a:t> me </a:t>
            </a:r>
            <a:r>
              <a:rPr lang="en-GB" sz="1600" dirty="0" err="1">
                <a:latin typeface="Cambria" panose="020405030504060302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kontratë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klasike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ose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marrëveshje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kornizë</a:t>
            </a:r>
            <a:r>
              <a:rPr lang="en-GB" sz="1600" dirty="0">
                <a:latin typeface="Cambria" panose="02040503050406030204" pitchFamily="18" charset="0"/>
              </a:rPr>
              <a:t>. </a:t>
            </a:r>
            <a:r>
              <a:rPr lang="en-GB" sz="1600" dirty="0" err="1">
                <a:latin typeface="Cambria" panose="02040503050406030204" pitchFamily="18" charset="0"/>
              </a:rPr>
              <a:t>Çmimet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ndryshojnë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ndjeshëm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varësi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momentit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kur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kryhet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prokurimi</a:t>
            </a:r>
            <a:r>
              <a:rPr lang="en-GB" sz="1600" dirty="0">
                <a:latin typeface="Cambria" panose="02040503050406030204" pitchFamily="18" charset="0"/>
              </a:rPr>
              <a:t> individual </a:t>
            </a:r>
            <a:r>
              <a:rPr lang="en-GB" sz="1600" dirty="0" err="1">
                <a:latin typeface="Cambria" panose="020405030504060302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gjendjes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aktuale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tregut</a:t>
            </a:r>
            <a:r>
              <a:rPr lang="en-GB" sz="1600" dirty="0">
                <a:latin typeface="Cambria" panose="02040503050406030204" pitchFamily="18" charset="0"/>
              </a:rPr>
              <a:t>.</a:t>
            </a:r>
          </a:p>
          <a:p>
            <a:pPr algn="just"/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en-GB" sz="1600" dirty="0" err="1">
                <a:latin typeface="Cambria" panose="02040503050406030204" pitchFamily="18" charset="0"/>
              </a:rPr>
              <a:t>Nëse</a:t>
            </a:r>
            <a:r>
              <a:rPr lang="en-GB" sz="1600" dirty="0">
                <a:latin typeface="Cambria" panose="02040503050406030204" pitchFamily="18" charset="0"/>
              </a:rPr>
              <a:t> ka </a:t>
            </a:r>
            <a:r>
              <a:rPr lang="en-GB" sz="1600" dirty="0" err="1">
                <a:latin typeface="Cambria" panose="020405030504060302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numër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madh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operatorëve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ekonomikë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interesuar</a:t>
            </a:r>
            <a:r>
              <a:rPr lang="en-GB" sz="1600" dirty="0">
                <a:latin typeface="Cambria" panose="020405030504060302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shembull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nëse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kushtet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kualifikim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janë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përcaktuara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gjerësisht</a:t>
            </a:r>
            <a:r>
              <a:rPr lang="en-GB" sz="1600" dirty="0">
                <a:latin typeface="Cambria" panose="020405030504060302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</a:rPr>
              <a:t>përpunimi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i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aplikimeve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kualifikim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marrë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kohë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autoritetin</a:t>
            </a:r>
            <a:r>
              <a:rPr lang="en-GB" sz="1600" dirty="0">
                <a:latin typeface="Cambria" panose="020405030504060302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</a:rPr>
              <a:t>kontraktues</a:t>
            </a:r>
            <a:r>
              <a:rPr lang="en-GB" sz="1600" dirty="0">
                <a:latin typeface="Cambria" panose="02040503050406030204" pitchFamily="18" charset="0"/>
              </a:rPr>
              <a:t>. </a:t>
            </a:r>
            <a:endParaRPr lang="en-US" b="1" dirty="0">
              <a:solidFill>
                <a:srgbClr val="1F4E79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24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88E986-0C00-4D4C-BD54-DBF3891F6B75}"/>
              </a:ext>
            </a:extLst>
          </p:cNvPr>
          <p:cNvSpPr/>
          <p:nvPr/>
        </p:nvSpPr>
        <p:spPr>
          <a:xfrm>
            <a:off x="685800" y="152400"/>
            <a:ext cx="8229600" cy="441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Ushtrim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endParaRPr lang="en-US" sz="16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linqet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me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poshtë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shiqohen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prokurimit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përmes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procedures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krijuara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nga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ndryshme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: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u="sng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https://ted.europa.eu/en/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ose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platformat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kombëtare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vendeve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tjera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p.sh:</a:t>
            </a:r>
          </a:p>
          <a:p>
            <a:pPr marL="742950" marR="0" lvl="1" indent="-285750" algn="ctr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it-IT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Slloveni</a:t>
            </a:r>
            <a:br>
              <a:rPr lang="it-IT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https://ejn.gov.si/ponudba/pages/aktualno/aktualna_javna_narocila.xhtml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ctr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Kroaci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2286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https://eojn.hr/dynamic-purchasing-systems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85800" marR="0" indent="2286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2286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77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C2C459-7C1D-499F-8996-724C2AD644AF}"/>
              </a:ext>
            </a:extLst>
          </p:cNvPr>
          <p:cNvSpPr/>
          <p:nvPr/>
        </p:nvSpPr>
        <p:spPr>
          <a:xfrm>
            <a:off x="304800" y="76200"/>
            <a:ext cx="8534400" cy="682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Blerjet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Individuale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Brenda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Fushëveprimit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të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SDB-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së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</a:rPr>
              <a:t>Kur ka </a:t>
            </a:r>
            <a:r>
              <a:rPr lang="en-US" dirty="0" err="1">
                <a:latin typeface="Cambria" panose="02040503050406030204" pitchFamily="18" charset="0"/>
              </a:rPr>
              <a:t>nevojë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për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furnizime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mbuluara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nga</a:t>
            </a:r>
            <a:r>
              <a:rPr lang="en-US" dirty="0">
                <a:latin typeface="Cambria" panose="02040503050406030204" pitchFamily="18" charset="0"/>
              </a:rPr>
              <a:t> SDB-ja, </a:t>
            </a:r>
            <a:r>
              <a:rPr lang="en-US" dirty="0" err="1">
                <a:latin typeface="Cambria" panose="02040503050406030204" pitchFamily="18" charset="0"/>
              </a:rPr>
              <a:t>autoriteti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kontraktues</a:t>
            </a:r>
            <a:r>
              <a:rPr lang="en-US" dirty="0">
                <a:latin typeface="Cambria" panose="02040503050406030204" pitchFamily="18" charset="0"/>
              </a:rPr>
              <a:t> do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ftojë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gjithë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kandidatët</a:t>
            </a:r>
            <a:r>
              <a:rPr lang="en-US" dirty="0">
                <a:latin typeface="Cambria" panose="02040503050406030204" pitchFamily="18" charset="0"/>
              </a:rPr>
              <a:t> e </a:t>
            </a:r>
            <a:r>
              <a:rPr lang="en-US" dirty="0" err="1">
                <a:latin typeface="Cambria" panose="02040503050406030204" pitchFamily="18" charset="0"/>
              </a:rPr>
              <a:t>kualifikuar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pranuar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në</a:t>
            </a:r>
            <a:r>
              <a:rPr lang="en-US" dirty="0">
                <a:latin typeface="Cambria" panose="02040503050406030204" pitchFamily="18" charset="0"/>
              </a:rPr>
              <a:t> SDB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paraqesin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një</a:t>
            </a:r>
            <a:r>
              <a:rPr lang="en-US" dirty="0">
                <a:latin typeface="Cambria" panose="02040503050406030204" pitchFamily="18" charset="0"/>
              </a:rPr>
              <a:t> tender </a:t>
            </a:r>
            <a:r>
              <a:rPr lang="en-US" dirty="0" err="1">
                <a:latin typeface="Cambria" panose="02040503050406030204" pitchFamily="18" charset="0"/>
              </a:rPr>
              <a:t>për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çdo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prokurim</a:t>
            </a:r>
            <a:r>
              <a:rPr lang="en-US" dirty="0">
                <a:latin typeface="Cambria" panose="02040503050406030204" pitchFamily="18" charset="0"/>
              </a:rPr>
              <a:t> individual, duke </a:t>
            </a:r>
            <a:r>
              <a:rPr lang="en-US" dirty="0" err="1">
                <a:latin typeface="Cambria" panose="02040503050406030204" pitchFamily="18" charset="0"/>
              </a:rPr>
              <a:t>përdorur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mjete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elektronike</a:t>
            </a:r>
            <a:r>
              <a:rPr lang="en-US" dirty="0">
                <a:latin typeface="Cambria" panose="02040503050406030204" pitchFamily="18" charset="0"/>
              </a:rPr>
              <a:t> duke </a:t>
            </a:r>
            <a:r>
              <a:rPr lang="en-US" dirty="0" err="1">
                <a:latin typeface="Cambria" panose="02040503050406030204" pitchFamily="18" charset="0"/>
              </a:rPr>
              <a:t>iu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referojuni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platformës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kombëtare</a:t>
            </a:r>
            <a:r>
              <a:rPr lang="en-US" dirty="0">
                <a:latin typeface="Cambria" panose="02040503050406030204" pitchFamily="18" charset="0"/>
              </a:rPr>
              <a:t>.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err="1">
                <a:latin typeface="Cambria" panose="02040503050406030204" pitchFamily="18" charset="0"/>
              </a:rPr>
              <a:t>Prokurimet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individuale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janë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procedura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prokurimi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që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kryhen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kuadër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SDB-</a:t>
            </a:r>
            <a:r>
              <a:rPr lang="en-US" dirty="0" err="1">
                <a:latin typeface="Cambria" panose="02040503050406030204" pitchFamily="18" charset="0"/>
              </a:rPr>
              <a:t>së</a:t>
            </a:r>
            <a:r>
              <a:rPr lang="en-US" dirty="0">
                <a:latin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</a:rPr>
              <a:t>në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bazë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cilave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jepen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kontratat</a:t>
            </a:r>
            <a:r>
              <a:rPr lang="en-US" dirty="0">
                <a:latin typeface="Cambria" panose="02040503050406030204" pitchFamily="18" charset="0"/>
              </a:rPr>
              <a:t> e </a:t>
            </a:r>
            <a:r>
              <a:rPr lang="en-US" dirty="0" err="1">
                <a:latin typeface="Cambria" panose="02040503050406030204" pitchFamily="18" charset="0"/>
              </a:rPr>
              <a:t>prokurimit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publik</a:t>
            </a:r>
            <a:r>
              <a:rPr lang="en-US" dirty="0">
                <a:latin typeface="Cambria" panose="02040503050406030204" pitchFamily="18" charset="0"/>
              </a:rPr>
              <a:t>. 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err="1">
                <a:latin typeface="Cambria" panose="02040503050406030204" pitchFamily="18" charset="0"/>
              </a:rPr>
              <a:t>Në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këto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prokurime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mund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marrin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pjesë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vetëm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kandidatët</a:t>
            </a:r>
            <a:r>
              <a:rPr lang="en-US" dirty="0">
                <a:latin typeface="Cambria" panose="02040503050406030204" pitchFamily="18" charset="0"/>
              </a:rPr>
              <a:t> e </a:t>
            </a:r>
            <a:r>
              <a:rPr lang="en-US" dirty="0" err="1">
                <a:latin typeface="Cambria" panose="02040503050406030204" pitchFamily="18" charset="0"/>
              </a:rPr>
              <a:t>kualifikuar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që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janë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pranuar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në</a:t>
            </a:r>
            <a:r>
              <a:rPr lang="en-US" dirty="0">
                <a:latin typeface="Cambria" panose="02040503050406030204" pitchFamily="18" charset="0"/>
              </a:rPr>
              <a:t> SDB.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err="1">
                <a:latin typeface="Cambria" panose="02040503050406030204" pitchFamily="18" charset="0"/>
              </a:rPr>
              <a:t>Autoriteti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kontraktues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vlerëson</a:t>
            </a:r>
            <a:r>
              <a:rPr lang="en-US" dirty="0">
                <a:latin typeface="Cambria" panose="02040503050406030204" pitchFamily="18" charset="0"/>
              </a:rPr>
              <a:t> se, </a:t>
            </a:r>
            <a:r>
              <a:rPr lang="en-US" dirty="0" err="1">
                <a:latin typeface="Cambria" panose="02040503050406030204" pitchFamily="18" charset="0"/>
              </a:rPr>
              <a:t>gjatë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mandatit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njëvjeçar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SDB-</a:t>
            </a:r>
            <a:r>
              <a:rPr lang="en-US" dirty="0" err="1">
                <a:latin typeface="Cambria" panose="02040503050406030204" pitchFamily="18" charset="0"/>
              </a:rPr>
              <a:t>së</a:t>
            </a:r>
            <a:r>
              <a:rPr lang="en-US" dirty="0">
                <a:latin typeface="Cambria" panose="02040503050406030204" pitchFamily="18" charset="0"/>
              </a:rPr>
              <a:t>, do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kryejë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shëno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numrin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prokurime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individuale</a:t>
            </a:r>
            <a:r>
              <a:rPr lang="en-US" dirty="0">
                <a:latin typeface="Cambria" panose="02040503050406030204" pitchFamily="18" charset="0"/>
              </a:rPr>
              <a:t>. 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</a:rPr>
              <a:t>Ky </a:t>
            </a:r>
            <a:r>
              <a:rPr lang="en-US" dirty="0" err="1">
                <a:latin typeface="Cambria" panose="02040503050406030204" pitchFamily="18" charset="0"/>
              </a:rPr>
              <a:t>numër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mund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ndryshojë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varësi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nevojave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aktuale</a:t>
            </a:r>
            <a:r>
              <a:rPr lang="en-US" dirty="0">
                <a:latin typeface="Cambria" panose="02040503050406030204" pitchFamily="18" charset="0"/>
              </a:rPr>
              <a:t>.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err="1">
                <a:latin typeface="Cambria" panose="02040503050406030204" pitchFamily="18" charset="0"/>
              </a:rPr>
              <a:t>Afati</a:t>
            </a:r>
            <a:r>
              <a:rPr lang="en-US" dirty="0">
                <a:latin typeface="Cambria" panose="02040503050406030204" pitchFamily="18" charset="0"/>
              </a:rPr>
              <a:t> minimal </a:t>
            </a:r>
            <a:r>
              <a:rPr lang="en-US" dirty="0" err="1">
                <a:latin typeface="Cambria" panose="02040503050406030204" pitchFamily="18" charset="0"/>
              </a:rPr>
              <a:t>për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dorëzimin</a:t>
            </a:r>
            <a:r>
              <a:rPr lang="en-US" dirty="0">
                <a:latin typeface="Cambria" panose="02040503050406030204" pitchFamily="18" charset="0"/>
              </a:rPr>
              <a:t> e </a:t>
            </a:r>
            <a:r>
              <a:rPr lang="en-US" dirty="0" err="1">
                <a:latin typeface="Cambria" panose="02040503050406030204" pitchFamily="18" charset="0"/>
              </a:rPr>
              <a:t>tenderëve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për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prokurimet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individuale</a:t>
            </a:r>
            <a:r>
              <a:rPr lang="en-US" dirty="0">
                <a:latin typeface="Cambria" panose="02040503050406030204" pitchFamily="18" charset="0"/>
              </a:rPr>
              <a:t> do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jetë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dhjetë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ditë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nga</a:t>
            </a:r>
            <a:r>
              <a:rPr lang="en-US" dirty="0">
                <a:latin typeface="Cambria" panose="02040503050406030204" pitchFamily="18" charset="0"/>
              </a:rPr>
              <a:t> data e </a:t>
            </a:r>
            <a:r>
              <a:rPr lang="en-US" dirty="0" err="1">
                <a:latin typeface="Cambria" panose="02040503050406030204" pitchFamily="18" charset="0"/>
              </a:rPr>
              <a:t>dërgimit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të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ftesës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për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dorëzimin</a:t>
            </a:r>
            <a:r>
              <a:rPr lang="en-US" dirty="0">
                <a:latin typeface="Cambria" panose="02040503050406030204" pitchFamily="18" charset="0"/>
              </a:rPr>
              <a:t> e </a:t>
            </a:r>
            <a:r>
              <a:rPr lang="en-US" dirty="0" err="1">
                <a:latin typeface="Cambria" panose="02040503050406030204" pitchFamily="18" charset="0"/>
              </a:rPr>
              <a:t>tenderëve</a:t>
            </a:r>
            <a:r>
              <a:rPr lang="en-US" dirty="0">
                <a:latin typeface="Cambria" panose="02040503050406030204" pitchFamily="18" charset="0"/>
              </a:rPr>
              <a:t>.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904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922986-BB66-4F51-87DF-471AF07C3EB8}"/>
              </a:ext>
            </a:extLst>
          </p:cNvPr>
          <p:cNvSpPr/>
          <p:nvPr/>
        </p:nvSpPr>
        <p:spPr>
          <a:xfrm>
            <a:off x="304800" y="457200"/>
            <a:ext cx="8458200" cy="5796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Blerjet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Individuale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Brenda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Fushëveprimit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të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SDB-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së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(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vazhdim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</a:p>
          <a:p>
            <a:pPr lvl="0"/>
            <a:endParaRPr lang="en-US" sz="1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endParaRPr lang="en-US" sz="1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Për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çdo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prokurim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individual,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autoriteti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kontraktues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do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sigurojë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dokumentacionin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tenderit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duke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iu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referojuni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platformës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kombëtare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së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bashku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me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ftesën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për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paraqitjen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tenderit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lvl="0"/>
            <a:endParaRPr lang="en-US" sz="1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Dokumentacioni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do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përfshijë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gjitha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kushtet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në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lidhje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me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dorëzimin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furnizimeve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si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subjekti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prokurimit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sasia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vendndodhja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dorëzimit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dhe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kushtet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dorëzimit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lvl="0"/>
            <a:endParaRPr lang="en-US" sz="1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 algn="just"/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Kriteret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për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zgjedhjen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ofertës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më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favorshme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do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specifikohen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në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dokumentacionin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rgbClr val="000000"/>
                </a:solidFill>
                <a:latin typeface="Cambria" panose="02040503050406030204" pitchFamily="18" charset="0"/>
              </a:rPr>
              <a:t>tenderit</a:t>
            </a:r>
            <a:endParaRPr lang="en-US" sz="1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 algn="just"/>
            <a:endParaRPr lang="en-US" sz="1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600" dirty="0" err="1">
                <a:latin typeface="Cambria" panose="02040503050406030204" pitchFamily="18" charset="0"/>
              </a:rPr>
              <a:t>Lënda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çdo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</a:t>
            </a:r>
            <a:r>
              <a:rPr lang="en-US" sz="1600" dirty="0">
                <a:latin typeface="Cambria" panose="02040503050406030204" pitchFamily="18" charset="0"/>
              </a:rPr>
              <a:t> individual </a:t>
            </a:r>
            <a:r>
              <a:rPr lang="en-US" sz="1600" dirty="0" err="1">
                <a:latin typeface="Cambria" panose="02040503050406030204" pitchFamily="18" charset="0"/>
              </a:rPr>
              <a:t>përcaktohet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bazë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nevojave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tij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endParaRPr lang="en-US" sz="1600" dirty="0">
              <a:latin typeface="Cambria" panose="02040503050406030204" pitchFamily="18" charset="0"/>
            </a:endParaRPr>
          </a:p>
          <a:p>
            <a:r>
              <a:rPr lang="en-US" sz="1600" dirty="0" err="1">
                <a:latin typeface="Cambria" panose="02040503050406030204" pitchFamily="18" charset="0"/>
              </a:rPr>
              <a:t>Kandidatët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janë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obliguar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dorëzojnë</a:t>
            </a:r>
            <a:r>
              <a:rPr lang="en-US" sz="1600" dirty="0">
                <a:latin typeface="Cambria" panose="02040503050406030204" pitchFamily="18" charset="0"/>
              </a:rPr>
              <a:t> tender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përgjigje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ftese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statusi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tyre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kandidat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SDB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do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ndikohet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vendimi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tyre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mos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dorëzuar</a:t>
            </a:r>
            <a:r>
              <a:rPr lang="en-US" sz="1600" dirty="0">
                <a:latin typeface="Cambria" panose="02040503050406030204" pitchFamily="18" charset="0"/>
              </a:rPr>
              <a:t> tender.</a:t>
            </a:r>
          </a:p>
          <a:p>
            <a:endParaRPr lang="en-US" sz="1600" dirty="0">
              <a:latin typeface="Cambria" panose="02040503050406030204" pitchFamily="18" charset="0"/>
            </a:endParaRPr>
          </a:p>
          <a:p>
            <a:r>
              <a:rPr lang="en-US" sz="1600" dirty="0">
                <a:latin typeface="Cambria" panose="02040503050406030204" pitchFamily="18" charset="0"/>
              </a:rPr>
              <a:t>Para </a:t>
            </a:r>
            <a:r>
              <a:rPr lang="en-US" sz="1600" dirty="0" err="1">
                <a:latin typeface="Cambria" panose="02040503050406030204" pitchFamily="18" charset="0"/>
              </a:rPr>
              <a:t>marrjes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vendimi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çdo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</a:t>
            </a:r>
            <a:r>
              <a:rPr lang="en-US" sz="1600" dirty="0">
                <a:latin typeface="Cambria" panose="02040503050406030204" pitchFamily="18" charset="0"/>
              </a:rPr>
              <a:t> individual </a:t>
            </a:r>
            <a:r>
              <a:rPr lang="en-US" sz="1600" dirty="0" err="1">
                <a:latin typeface="Cambria" panose="02040503050406030204" pitchFamily="18" charset="0"/>
              </a:rPr>
              <a:t>brenda</a:t>
            </a:r>
            <a:r>
              <a:rPr lang="en-US" sz="1600" dirty="0">
                <a:latin typeface="Cambria" panose="02040503050406030204" pitchFamily="18" charset="0"/>
              </a:rPr>
              <a:t> SDB-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do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verifikojë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dhënat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deklaratën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operatorit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oferta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cilit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konsiderohet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favorshme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66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5DFD14-9030-4BD1-8446-3545B8E15117}"/>
              </a:ext>
            </a:extLst>
          </p:cNvPr>
          <p:cNvSpPr/>
          <p:nvPr/>
        </p:nvSpPr>
        <p:spPr>
          <a:xfrm>
            <a:off x="1219200" y="1981200"/>
            <a:ext cx="59436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E-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ankandi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altLang="en-US" sz="11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Dispozitat</a:t>
            </a:r>
            <a:r>
              <a:rPr lang="en-US" altLang="en-US" sz="11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GB" sz="11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Direktivës</a:t>
            </a:r>
            <a:r>
              <a:rPr lang="en-GB" sz="11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2014/24/BE</a:t>
            </a:r>
            <a:endParaRPr lang="en-US" altLang="en-US" sz="11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54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B54D57-6649-423A-A553-A4AFC8DFA5FB}"/>
              </a:ext>
            </a:extLst>
          </p:cNvPr>
          <p:cNvSpPr/>
          <p:nvPr/>
        </p:nvSpPr>
        <p:spPr>
          <a:xfrm>
            <a:off x="152400" y="1582341"/>
            <a:ext cx="8534400" cy="45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AB5061-7C3E-4EA9-B5B5-FDD270435C88}"/>
              </a:ext>
            </a:extLst>
          </p:cNvPr>
          <p:cNvSpPr/>
          <p:nvPr/>
        </p:nvSpPr>
        <p:spPr>
          <a:xfrm>
            <a:off x="152400" y="609600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Çfarë është një ankand elektronik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E-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ankandi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është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një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proces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ankandi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që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zhvillohet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përmes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platformave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elektronike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. Ajo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përdoret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kryesisht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në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fazat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fundit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një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prokurimi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publik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ku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furnizuesit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cilët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janë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kualifikuar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konkurrojnë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për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dhënë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ofertën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më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ulët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.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Kjo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metodë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siguron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transparencë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dhe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efikasitet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në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procesin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negocimit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, duke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ndihmuar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në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uljen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kostove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për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entitetin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Cambria" panose="02040503050406030204" pitchFamily="18" charset="0"/>
              </a:rPr>
              <a:t>blerës</a:t>
            </a:r>
            <a:r>
              <a:rPr lang="en-US" sz="1600" dirty="0">
                <a:solidFill>
                  <a:srgbClr val="222222"/>
                </a:solidFill>
                <a:latin typeface="Cambria" panose="02040503050406030204" pitchFamily="18" charset="0"/>
              </a:rPr>
              <a:t>.</a:t>
            </a:r>
          </a:p>
          <a:p>
            <a:pPr algn="just"/>
            <a:endParaRPr lang="en-US" sz="1600" dirty="0">
              <a:solidFill>
                <a:srgbClr val="222222"/>
              </a:solidFill>
              <a:latin typeface="Cambria" panose="02040503050406030204" pitchFamily="18" charset="0"/>
            </a:endParaRPr>
          </a:p>
          <a:p>
            <a:pPr algn="just"/>
            <a:r>
              <a:rPr lang="sq-AL" sz="1600" dirty="0">
                <a:latin typeface="Cambria" panose="02040503050406030204" pitchFamily="18" charset="0"/>
              </a:rPr>
              <a:t>Një e-ankand(e-ankandi) është një metodë prokurimi në të cilën autoritetet kontraktuale ftojnë furnitorët të </a:t>
            </a:r>
            <a:r>
              <a:rPr lang="sq-AL" sz="1600" b="1" dirty="0">
                <a:latin typeface="Cambria" panose="02040503050406030204" pitchFamily="18" charset="0"/>
              </a:rPr>
              <a:t>paraqesin çmime të reja</a:t>
            </a:r>
            <a:r>
              <a:rPr lang="sq-AL" sz="1600" dirty="0">
                <a:latin typeface="Cambria" panose="02040503050406030204" pitchFamily="18" charset="0"/>
              </a:rPr>
              <a:t>, të korrigjuara me zbritje </a:t>
            </a:r>
            <a:r>
              <a:rPr lang="sq-AL" sz="1600" b="1" dirty="0">
                <a:latin typeface="Cambria" panose="02040503050406030204" pitchFamily="18" charset="0"/>
              </a:rPr>
              <a:t>dhe/ose vlera të reja për elementë të veçantë të ofertave të tyre </a:t>
            </a:r>
            <a:r>
              <a:rPr lang="sq-AL" sz="1600" dirty="0">
                <a:latin typeface="Cambria" panose="02040503050406030204" pitchFamily="18" charset="0"/>
              </a:rPr>
              <a:t>nëpërmjet një </a:t>
            </a:r>
            <a:r>
              <a:rPr lang="sq-AL" sz="1600" b="1" dirty="0">
                <a:latin typeface="Cambria" panose="02040503050406030204" pitchFamily="18" charset="0"/>
              </a:rPr>
              <a:t>procesi elektronik të përsëritur </a:t>
            </a:r>
            <a:r>
              <a:rPr lang="sq-AL" sz="1600" dirty="0">
                <a:latin typeface="Cambria" panose="02040503050406030204" pitchFamily="18" charset="0"/>
              </a:rPr>
              <a:t>.</a:t>
            </a:r>
            <a:endParaRPr lang="en-US" sz="1600" dirty="0">
              <a:latin typeface="Cambria" panose="02040503050406030204" pitchFamily="18" charset="0"/>
            </a:endParaRPr>
          </a:p>
          <a:p>
            <a:pPr algn="just"/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sq-AL" sz="1600" dirty="0">
                <a:latin typeface="Cambria" panose="02040503050406030204" pitchFamily="18" charset="0"/>
              </a:rPr>
              <a:t>E-ankandi zhvillohet pas një vlerësimi fillestar gjithëpërfshirës të tenderëve, i cili mundëson renditjen e tyre duke përdorur metoda të vlerësimit automatik. Qëllimi kryesor është sigurimi i kushteve më të mira të mundshme për kontratat publike duke u mundësuar furnitorëve të rishikojnë ofertat e tyre në një mjedis konkurrues.</a:t>
            </a:r>
            <a:endParaRPr lang="en-US" sz="1600" dirty="0">
              <a:latin typeface="Cambria" panose="02040503050406030204" pitchFamily="18" charset="0"/>
            </a:endParaRPr>
          </a:p>
          <a:p>
            <a:pPr algn="just"/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sq-AL" sz="1600" dirty="0">
                <a:latin typeface="Cambria" panose="02040503050406030204" pitchFamily="18" charset="0"/>
              </a:rPr>
              <a:t>Vetëm elementët që janë të përshtatshëm për vlerësim automatik përmes mjeteve elektronike - ato që janë të matshme dhe mund të shprehen në shifra ose përqindje – kualifikohen për ankand elektronik. Rrjedhimisht, e-ankandet janë të përshtatshme për kontratat ku mund të aplikohen metoda të tilla vlerësimi automatik.</a:t>
            </a:r>
            <a:endParaRPr lang="en-US" sz="1600" dirty="0">
              <a:latin typeface="Cambria" panose="02040503050406030204" pitchFamily="18" charset="0"/>
            </a:endParaRPr>
          </a:p>
          <a:p>
            <a:pPr algn="just"/>
            <a:endParaRPr lang="en-US" dirty="0">
              <a:solidFill>
                <a:srgbClr val="222222"/>
              </a:solidFill>
              <a:latin typeface="UICTFontTextStyleBody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33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7B4C02-A2F4-448F-B0EF-A72929EC5191}"/>
              </a:ext>
            </a:extLst>
          </p:cNvPr>
          <p:cNvSpPr/>
          <p:nvPr/>
        </p:nvSpPr>
        <p:spPr>
          <a:xfrm>
            <a:off x="304800" y="304800"/>
            <a:ext cx="8458200" cy="448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sq-AL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 përdoret një ankand elektronik?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Autoritetet kontraktuale mund të zgjedhin të përdorin ankandin elektronik përpara dhënies së një kontrate publike në: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Procedurat e hapura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Procedurat e kufizuara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Procedurat konkurruese me negocim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Dhënies së kontratës mund t'i paraprijë e-ankandi kur përmbajtja e dokumenteve të prokurimit, veçanërisht specifikimet teknike, mund të përcaktohet me saktësi.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 e-ankand mund të zhvillohet gjithashtu: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 rihapet konkurrenca midis palëve në një </a:t>
            </a:r>
            <a:r>
              <a:rPr lang="sq-AL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marrëveshje kornizë</a:t>
            </a: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 hapet konkurrenca për kontratat që do të jepen sipas një </a:t>
            </a:r>
            <a:r>
              <a:rPr lang="sq-AL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sistemi dinamik blerjeje </a:t>
            </a: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50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B87BAA-2252-4C98-A123-6B003525597E}"/>
              </a:ext>
            </a:extLst>
          </p:cNvPr>
          <p:cNvSpPr/>
          <p:nvPr/>
        </p:nvSpPr>
        <p:spPr>
          <a:xfrm>
            <a:off x="304800" y="533400"/>
            <a:ext cx="8534400" cy="4216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sq-AL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Llojet e ankandeve elektronike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E- ankandi mund të bazohet në një nga elementët e mëposhtëm të tenderëve: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Ankande vetëm me çmime: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Këto përdoren kur kontrata jepet vetëm në bazë të çmimit më të ulët.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Ankandet e çmimeve dhe/ose vlerës: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Këto ankande bazohen në çmimet dhe/ose vlerat e korrigjuara të veçorive specifike të tenderëve siç tregohet në dokumentet e prokurimit.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Ato përdoren në rastet kur jepet kontrata: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 bazë të raportit më të mirë çmim-cilësi, ose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 tenderin me koston më të ulët, duke përdorur qasjen me kosto-efektive.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2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0DCA38-DDC0-4624-BC88-F12EC8C5F387}"/>
              </a:ext>
            </a:extLst>
          </p:cNvPr>
          <p:cNvSpPr/>
          <p:nvPr/>
        </p:nvSpPr>
        <p:spPr>
          <a:xfrm>
            <a:off x="381000" y="152401"/>
            <a:ext cx="784860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Baza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ligjore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dhe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legjislacioni</a:t>
            </a: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                                    Sistemi dinamik i blerjes dhe e-ankandi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>
              <a:solidFill>
                <a:srgbClr val="006666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LPP, Nr. 04/L-042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amandamentuar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nn-NO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me Ligjin Nr. 04/L-237, Ligjin Nr.05/L-068 dhe Ligjin Nr. 05/L-092:</a:t>
            </a:r>
            <a:endParaRPr lang="en-US" alt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dirty="0">
                <a:ea typeface="Cambria" panose="020405030504060302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Neni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4 , par. 1.18, par.1.20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dhe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par.1.21,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neni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55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dhe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neni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129</a:t>
            </a:r>
          </a:p>
          <a:p>
            <a:endParaRPr lang="en-US" alt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Rregullore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nr. 001/2022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për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Prokurim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   -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Kapitulli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VI (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nga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neni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76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deri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78)</a:t>
            </a:r>
          </a:p>
          <a:p>
            <a:endParaRPr lang="en-US" alt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Udhëzuesi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për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analizën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tregut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2023 KRPP, </a:t>
            </a:r>
          </a:p>
          <a:p>
            <a:endParaRPr lang="en-US" alt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Dispozitat</a:t>
            </a:r>
            <a:r>
              <a:rPr lang="en-US" altLang="en-US" dirty="0"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/>
              <a:t>Direktivës</a:t>
            </a:r>
            <a:r>
              <a:rPr lang="en-GB" dirty="0"/>
              <a:t> 2014/24/BE (</a:t>
            </a:r>
            <a:r>
              <a:rPr lang="en-GB" dirty="0" err="1"/>
              <a:t>neni</a:t>
            </a:r>
            <a:r>
              <a:rPr lang="en-GB" dirty="0"/>
              <a:t> 5, 34, 36, 37, 50, 55, 58, </a:t>
            </a:r>
            <a:r>
              <a:rPr lang="en-GB" dirty="0" err="1"/>
              <a:t>Shtojcen</a:t>
            </a:r>
            <a:r>
              <a:rPr lang="en-GB" dirty="0"/>
              <a:t> V, </a:t>
            </a:r>
            <a:r>
              <a:rPr lang="en-GB" dirty="0" err="1"/>
              <a:t>Pjesa</a:t>
            </a:r>
            <a:r>
              <a:rPr lang="en-GB" dirty="0"/>
              <a:t> C)</a:t>
            </a:r>
            <a:endParaRPr lang="en-US" alt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      </a:t>
            </a:r>
            <a:endParaRPr lang="sq-AL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Ligjet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rregullat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dhe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udhëzimet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 administrative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që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 e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rregullojnë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fushat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përkatëse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të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natyrës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së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dirty="0" err="1">
                <a:ea typeface="Cambria" panose="02040503050406030204" pitchFamily="18" charset="0"/>
                <a:cs typeface="Cambria" panose="02040503050406030204" pitchFamily="18" charset="0"/>
              </a:rPr>
              <a:t>projektit</a:t>
            </a:r>
            <a:r>
              <a:rPr lang="en-US" altLang="en-US" dirty="0"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06379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AAA533-9E5A-469D-9EAA-E90C84517255}"/>
              </a:ext>
            </a:extLst>
          </p:cNvPr>
          <p:cNvSpPr/>
          <p:nvPr/>
        </p:nvSpPr>
        <p:spPr>
          <a:xfrm>
            <a:off x="381000" y="609600"/>
            <a:ext cx="8382000" cy="4589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Sfidat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kryesore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e-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ankand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E-ankandet ofrojnë avantazhe të rëndësishme në prokurimin publik, duke përfshirë kursimin e kostove dhe rritjen e konkurrencës. Megjithatë, ato paraqesin gjithashtu disa sfida që mund të ndikojnë në efektivitetin dhe cilësinë e procesit të prokurimit. Sfidat kyçe përfshijnë: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q-AL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Çmime fillestare më të larta</a:t>
            </a:r>
            <a:endParaRPr lang="en-US" sz="1600" b="1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q-AL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Ngurrimi për të marrë pjesë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q-AL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Rreziqet e marrëveshjes së fshehtë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q-AL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Çështjet teknike </a:t>
            </a:r>
            <a:endParaRPr lang="en-US" sz="1600" b="1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q-AL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Boshllëqet e shkathtësive dhe përvojës</a:t>
            </a:r>
            <a:endParaRPr lang="en-US" sz="1600" b="1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q-AL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Tenderimi strategjik</a:t>
            </a:r>
            <a:endParaRPr lang="en-US" sz="1600" b="1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US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01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A849B2-B5E5-47AB-AE3D-49397C44D403}"/>
              </a:ext>
            </a:extLst>
          </p:cNvPr>
          <p:cNvSpPr/>
          <p:nvPr/>
        </p:nvSpPr>
        <p:spPr>
          <a:xfrm>
            <a:off x="381000" y="457200"/>
            <a:ext cx="8534400" cy="5552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r>
              <a:rPr lang="sq-AL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Procedura për kryerjen e një e-ankandi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Autoritetet kontraktuese duhet të paraqesin në njoftimin për kontratë ose në ftesën për të konfirmuar interesin se do të mbahet e-ankandi.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Dokumentet e prokurimit duhet të përfshijnë të paktën detajet e mëposhtme: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veçoritë, vlerat për të cilat do të jenë objekt i e-ankandit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sq-AL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me kusht që këto veçori  të jenë të matshme dhe të mund të shprehen në shifra ose përqindje;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çdo kufizim mbi vlerat që mund të paraqiten, pasi ato rezultojnë nga specifikimet në lidhje me objektin e kontratës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informacionin që do t'u vihet në dispozicion ofertuesve gjatë e-ankandit dhe sipas rastit, kur do t'u vihet në dispozicion;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informacionin përkatës në lidhje me procesin e e-ankandit;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kushtet në të cilat ofertuesit do të jenë në gjendje të bëjnë ofertë dhe diferencat minimale që do të kërkohen gjatë ofertimit, kur është e përshtatshme,;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informacionin përkatës në lidhje me pajisjet elektronike të përdorura dhe rregullimet dhe specifikimet teknike për kyçje.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17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0E0F2C8-3B7F-455A-9331-D6649F28F203}"/>
              </a:ext>
            </a:extLst>
          </p:cNvPr>
          <p:cNvSpPr/>
          <p:nvPr/>
        </p:nvSpPr>
        <p:spPr>
          <a:xfrm>
            <a:off x="152400" y="304800"/>
            <a:ext cx="8839200" cy="561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sq-AL" b="1" i="1" dirty="0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Vlerësimi fillestar i tenderëve</a:t>
            </a:r>
            <a:endParaRPr lang="en-US" b="1" i="1" dirty="0">
              <a:solidFill>
                <a:srgbClr val="2F5496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sz="200" b="1" i="1" dirty="0">
              <a:solidFill>
                <a:srgbClr val="2F5496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Përpara se të procedohet me një ankand elektronik, autoritetet kontraktuese duhet të bëjnë një vlerësim të plotë fillestar të tenderëve në përputhje me kriterin e fitimit.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 kuadër të këtij procesi, ofertat vlerësohen edhe kundrejt kritereve të përjashtimit, kritereve të përzgjedhjes, konformitetit me specifikimet teknike. Ofertat e parregullta, të papranueshme ose të papërshtatshme duhet të refuzohen.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i="1" dirty="0">
                <a:latin typeface="Cambria" panose="02040503050406030204" pitchFamily="18" charset="0"/>
              </a:rPr>
              <a:t>                                                         </a:t>
            </a:r>
            <a:r>
              <a:rPr lang="sq-AL" sz="1200" i="1" dirty="0">
                <a:latin typeface="Cambria" panose="02040503050406030204" pitchFamily="18" charset="0"/>
              </a:rPr>
              <a:t>Figura 1 Procedura e hapur pa ankand elektronik</a:t>
            </a:r>
            <a:endParaRPr lang="en-US" sz="1200" i="1" dirty="0">
              <a:latin typeface="Cambria" panose="020405030504060302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i="1" dirty="0">
              <a:latin typeface="Cambria" panose="020405030504060302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i="1" dirty="0">
              <a:latin typeface="Cambria" panose="020405030504060302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i="1" dirty="0">
                <a:latin typeface="Cambria" panose="02040503050406030204" pitchFamily="18" charset="0"/>
              </a:rPr>
              <a:t>                                                             </a:t>
            </a:r>
            <a:r>
              <a:rPr lang="sq-AL" sz="1200" i="1" dirty="0">
                <a:latin typeface="Cambria" panose="02040503050406030204" pitchFamily="18" charset="0"/>
              </a:rPr>
              <a:t>Figura 2 Procedura e hapur me ankand elektronik</a:t>
            </a:r>
            <a:endParaRPr lang="en-US" sz="1200" i="1" dirty="0">
              <a:latin typeface="Cambria" panose="020405030504060302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59D45D-A57E-4C70-9867-90AFAD0D0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173108"/>
            <a:ext cx="7010400" cy="1332093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26B1041-F1BB-4FAA-AFC1-71A0512F15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2294371"/>
              </p:ext>
            </p:extLst>
          </p:nvPr>
        </p:nvGraphicFramePr>
        <p:xfrm>
          <a:off x="685800" y="3886200"/>
          <a:ext cx="7620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74560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0E1341-6CB2-4CF1-9790-4580D9002589}"/>
              </a:ext>
            </a:extLst>
          </p:cNvPr>
          <p:cNvSpPr/>
          <p:nvPr/>
        </p:nvSpPr>
        <p:spPr>
          <a:xfrm>
            <a:off x="304800" y="152400"/>
            <a:ext cx="8534400" cy="651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sq-AL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Ftesë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ankand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 gjithë ofertuesit që kanë dorëzuar ofertat e pranueshme do të ftohen njëkohësisht të marrin pjesë në e-ankand duke përdorur, në datën dhe orën e specifikuar, lidhjet në përputhje me udhëzimet e përcaktuara në ftesë.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 gjithë ofertuesit që kanë dorëzuar oferta të pranueshme do të ftohen njëkohësisht të marrin pjesë në ankand elektronik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duke filluar nga data dhe ora e caktuar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duke përdorur lidhjet e dhëna në përputhje me udhëzimet në ftesë.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E-ankandi mund të zhvillohet në disa faza të njëpasnjëshme. Megjithatë, ajo nuk do të fillojë më herët se dy ditë pune pas dërgimit të ftesave.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Ftesa duhet: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Përfshini rezultatet e vlerësimit të plotë </a:t>
            </a: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 tenderit përkatës, të kryer sipas peshimit të përcaktuar.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Specifikoni formulën matematikore </a:t>
            </a: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 do të përdoret në e-ankand për të rirenditur automatikisht tenderët bazuar në çmimet dhe/ose vlerat e reja të paraqitura.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sq-AL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Nëse tenderi ekonomikisht më i favorshëm (TEMF) nuk përcaktohet vetëm në bazë të çmimit, formula duhet të marrë parasysh peshimin e të gjitha kritereve të përdorura për identifikimin e TEMF, siç përshkruhet në njoftimin e kontratës ose në dokumente të tjera të prokurimit. Shtrirja duhet të reduktohet në një vlerë specifike për këtë qëllim.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sq-AL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Jepni një formulë të veçantë për çdo variant </a:t>
            </a: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 variantet janë të autorizuara.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071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0CC69F-679A-4123-840E-4E33997F9BC3}"/>
              </a:ext>
            </a:extLst>
          </p:cNvPr>
          <p:cNvSpPr/>
          <p:nvPr/>
        </p:nvSpPr>
        <p:spPr>
          <a:xfrm>
            <a:off x="304800" y="304800"/>
            <a:ext cx="8686800" cy="6529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sq-AL" b="1" i="1" spc="75" dirty="0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Ushtrimi / Shembull</a:t>
            </a:r>
            <a:endParaRPr lang="en-US" b="1" i="1" spc="75" dirty="0">
              <a:solidFill>
                <a:srgbClr val="2F5496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sq-AL" sz="14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Detajet e kontratës</a:t>
            </a:r>
            <a:r>
              <a:rPr lang="en-US" sz="14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:”</a:t>
            </a:r>
            <a:r>
              <a:rPr lang="sq-AL" sz="14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Kontratë për furnizimin me orendi për zyrë</a:t>
            </a:r>
            <a:r>
              <a:rPr lang="en-US" sz="14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sq-AL" sz="14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Rezultatet e vlerësimit të tenderëve të pranueshëm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sq-AL" sz="14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Tenderi A: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sq-AL" sz="1400" dirty="0">
                <a:latin typeface="Cambria" panose="02040503050406030204" pitchFamily="18" charset="0"/>
                <a:ea typeface="Calibri" panose="020F0502020204030204" pitchFamily="34" charset="0"/>
              </a:rPr>
              <a:t>Çmimi = 10000 euro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sq-AL" sz="1400" dirty="0">
                <a:latin typeface="Cambria" panose="02040503050406030204" pitchFamily="18" charset="0"/>
                <a:ea typeface="Calibri" panose="020F0502020204030204" pitchFamily="34" charset="0"/>
              </a:rPr>
              <a:t>Pikët e cilësisë = 80 nga 100 të mundshme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sq-AL" sz="1400" dirty="0">
                <a:latin typeface="Cambria" panose="02040503050406030204" pitchFamily="18" charset="0"/>
                <a:ea typeface="Calibri" panose="020F0502020204030204" pitchFamily="34" charset="0"/>
              </a:rPr>
              <a:t>Koha e dorëzimit = 15 ditë.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sq-AL" sz="14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Tenderi B: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sq-AL" sz="1400" dirty="0">
                <a:latin typeface="Cambria" panose="02040503050406030204" pitchFamily="18" charset="0"/>
                <a:ea typeface="Calibri" panose="020F0502020204030204" pitchFamily="34" charset="0"/>
              </a:rPr>
              <a:t>Çmimi = 9500 euro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sq-AL" sz="1400" dirty="0">
                <a:latin typeface="Cambria" panose="02040503050406030204" pitchFamily="18" charset="0"/>
                <a:ea typeface="Calibri" panose="020F0502020204030204" pitchFamily="34" charset="0"/>
              </a:rPr>
              <a:t>Pikët e cilësisë = 85 nga 100 të mundshme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sq-AL" sz="1400" dirty="0">
                <a:latin typeface="Cambria" panose="02040503050406030204" pitchFamily="18" charset="0"/>
                <a:ea typeface="Calibri" panose="020F0502020204030204" pitchFamily="34" charset="0"/>
              </a:rPr>
              <a:t>Koha e dorëzimit = 20 ditë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sq-AL" sz="14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Kriteret e peshimit për tenderin ekonomikisht më të favorshëm (TEMF)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sq-AL" sz="14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Kriteret e vlerësimit: Çmimi (50%), Cilësia (30%), Koha e dorëzimit (20%).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sq-AL" sz="14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Shembull i formulës: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0" marR="0" lvl="2" indent="-2286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sq-AL" sz="1400" dirty="0">
                <a:latin typeface="Cambria" panose="02040503050406030204" pitchFamily="18" charset="0"/>
                <a:ea typeface="Calibri" panose="020F0502020204030204" pitchFamily="34" charset="0"/>
              </a:rPr>
              <a:t>Pikët përfundimtare=(Çmimi×0,50)+(Pikët e cilësisë×0,30)+(Koha e dorëzimit×0,20)</a:t>
            </a:r>
            <a:endParaRPr lang="en-US" sz="1400" dirty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sq-AL" sz="16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Detyra: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sq-AL" sz="15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Pjesëmarrësit duhet të hartojnë një ftesë për e-ankand bazuar në skenarin e dhënë. Ftesa duhet të përfshijë:</a:t>
            </a:r>
            <a:endParaRPr lang="en-US" sz="15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sq-AL" sz="15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Datën dhe orën e fillimit</a:t>
            </a:r>
            <a:r>
              <a:rPr lang="en-US" sz="15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sq-AL" sz="15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Udhëzimet për kyçje</a:t>
            </a:r>
            <a:r>
              <a:rPr lang="en-US" sz="15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sq-AL" sz="15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Rezultatet e vlerësimit të plotë</a:t>
            </a:r>
            <a:r>
              <a:rPr lang="en-US" sz="15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dhe</a:t>
            </a:r>
            <a:r>
              <a:rPr lang="en-US" sz="15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sq-AL" sz="15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Formula matematikore</a:t>
            </a:r>
            <a:r>
              <a:rPr lang="en-US" sz="15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322773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C7F8A4-C367-4DCB-B029-6507D3C67CB6}"/>
              </a:ext>
            </a:extLst>
          </p:cNvPr>
          <p:cNvSpPr/>
          <p:nvPr/>
        </p:nvSpPr>
        <p:spPr>
          <a:xfrm>
            <a:off x="381000" y="533400"/>
            <a:ext cx="8534400" cy="390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sq-AL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Komunikimi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sz="2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Gjatë çdo faze të një e-ankandi, autoritetet kontraktuese duhet t'u komunikojnë menjëherë të gjithë ofertuesve të paktën informacion të mjaftueshëm për t'i mundësuar ata të përcaktojnë renditjen e tyre relative në çdo moment.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Ata mund, kur kjo është treguar më parë, të komunikojnë informacione të tjera në lidhje me çmimet ose vlerat e tjera të paraqitura. Ata gjithashtu mund të shpallin në çdo kohë numrin e pjesëmarrësve në atë fazë të ankandit.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Megjithatë, në asnjë rast ata nuk mund të zbulojnë identitetin e ofertuesve gjatë çdo faze të një e-ankandi.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395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D8CFBB-49D1-45E3-98FB-226B161952DF}"/>
              </a:ext>
            </a:extLst>
          </p:cNvPr>
          <p:cNvSpPr/>
          <p:nvPr/>
        </p:nvSpPr>
        <p:spPr>
          <a:xfrm>
            <a:off x="457200" y="533400"/>
            <a:ext cx="8534400" cy="5007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sq-AL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Mbyllja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ankandit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sz="2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Autoritetet kontraktuese duhet të mbyllin një ankand elektronik: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+mj-lt"/>
              <a:buAutoNum type="alphaUcPeriod"/>
              <a:tabLst>
                <a:tab pos="457200" algn="l"/>
              </a:tabLst>
            </a:pPr>
            <a:r>
              <a:rPr lang="sq-AL" sz="1600" dirty="0">
                <a:uFill>
                  <a:solidFill>
                    <a:srgbClr val="FFFFFF"/>
                  </a:solidFill>
                </a:uFill>
                <a:latin typeface="Cambria" panose="02040503050406030204" pitchFamily="18" charset="0"/>
                <a:ea typeface="Calibri" panose="020F0502020204030204" pitchFamily="34" charset="0"/>
              </a:rPr>
              <a:t>Në datën dhe orën e treguar më parë</a:t>
            </a:r>
            <a:endParaRPr lang="en-US" sz="1600" dirty="0">
              <a:uFill>
                <a:solidFill>
                  <a:srgbClr val="FFFFFF"/>
                </a:solidFill>
              </a:uFill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+mj-lt"/>
              <a:buAutoNum type="alphaUcPeriod"/>
              <a:tabLst>
                <a:tab pos="457200" algn="l"/>
              </a:tabLst>
            </a:pPr>
            <a:r>
              <a:rPr lang="sq-AL" sz="1600" dirty="0">
                <a:uFill>
                  <a:solidFill>
                    <a:srgbClr val="FFFFFF"/>
                  </a:solidFill>
                </a:uFill>
                <a:latin typeface="Cambria" panose="02040503050406030204" pitchFamily="18" charset="0"/>
                <a:ea typeface="Calibri" panose="020F0502020204030204" pitchFamily="34" charset="0"/>
              </a:rPr>
              <a:t>Nuk merren më çmime të reja ose vlera të reja që plotësojnë kërkesat në lidhje me diferencat minimale</a:t>
            </a:r>
            <a:endParaRPr lang="en-US" sz="1600" dirty="0">
              <a:uFill>
                <a:solidFill>
                  <a:srgbClr val="FFFFFF"/>
                </a:solidFill>
              </a:uFill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q-A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 të deklarohet paraprakisht koha që do të lejohet të kalojë pas marrjes së dorëzimit të fundit përpara se e-ankandi të mbyllet.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2F5496"/>
              </a:buClr>
              <a:buFont typeface="+mj-lt"/>
              <a:buAutoNum type="alphaUcPeriod"/>
              <a:tabLst>
                <a:tab pos="457200" algn="l"/>
              </a:tabLst>
            </a:pPr>
            <a:r>
              <a:rPr lang="sq-AL" sz="1600" dirty="0">
                <a:uFill>
                  <a:solidFill>
                    <a:srgbClr val="FFFFFF"/>
                  </a:solidFill>
                </a:uFill>
                <a:latin typeface="Cambria" panose="02040503050406030204" pitchFamily="18" charset="0"/>
                <a:ea typeface="Calibri" panose="020F0502020204030204" pitchFamily="34" charset="0"/>
              </a:rPr>
              <a:t>Kur të ketë përfunduar numri i fazave të treguara më parë në ankand.</a:t>
            </a:r>
            <a:endParaRPr lang="en-US" sz="1600" dirty="0">
              <a:uFill>
                <a:solidFill>
                  <a:srgbClr val="FFFFFF"/>
                </a:solidFill>
              </a:uFill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Kur e-ankandi synohet të mbyllet në përputhje me pikën C, mundësisht në kombinim me masat e përcaktuara në pikën B të tij, ftesa për të marrë pjesë në ankand duhet të tregojë orarin për secilën fazë të ankandit.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Pas mbylljes së një e-ankandi, autoritetet kontraktuese duhet ta japin atë në bazë të rezultateve të ankandit.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940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D4840A-2F59-499A-B7C3-E02D3FC1CACF}"/>
              </a:ext>
            </a:extLst>
          </p:cNvPr>
          <p:cNvSpPr/>
          <p:nvPr/>
        </p:nvSpPr>
        <p:spPr>
          <a:xfrm>
            <a:off x="152400" y="304800"/>
            <a:ext cx="8763000" cy="754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r>
              <a:rPr lang="sq-AL" b="1" dirty="0">
                <a:solidFill>
                  <a:srgbClr val="1F4E79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Ushtrim / Shembull mbi informacionin në lidhje me e-ankandet</a:t>
            </a:r>
            <a:endParaRPr lang="en-US" b="1" dirty="0">
              <a:solidFill>
                <a:srgbClr val="1F4E79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sz="1400" dirty="0">
                <a:latin typeface="Cambria" panose="02040503050406030204" pitchFamily="18" charset="0"/>
              </a:rPr>
              <a:t>Dokumentet e prokurimit duhet të përfshijnë të paktën detajet e mëposhtme:</a:t>
            </a:r>
            <a:endParaRPr lang="en-US" sz="1400" dirty="0">
              <a:latin typeface="Cambria" panose="02040503050406030204" pitchFamily="18" charset="0"/>
            </a:endParaRPr>
          </a:p>
          <a:p>
            <a:r>
              <a:rPr lang="sq-AL" sz="14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1. Veçoritë, vlerat e të cilave do të jenë objekt i e-ankandit, me kusht që këto veçori  të jenë të matshme dhe të mund të shprehen në shifra ose përqindje.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sq-AL" sz="1400" dirty="0">
                <a:latin typeface="Cambria" panose="02040503050406030204" pitchFamily="18" charset="0"/>
              </a:rPr>
              <a:t>Shembuj: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Veçori: Koha e dorëzimit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Vlera sasiore: Shprehur në ditë nga dhënia e kontratës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Diferenca minimale: Dy ditë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Veçori: Periudha e garancisë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Vlera sasiore: Shprehur në muaj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Diferenca minimale: Tre muaj</a:t>
            </a:r>
            <a:endParaRPr lang="en-US" sz="1400" dirty="0">
              <a:latin typeface="Cambria" panose="02040503050406030204" pitchFamily="18" charset="0"/>
            </a:endParaRPr>
          </a:p>
          <a:p>
            <a:r>
              <a:rPr lang="sq-AL" sz="14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2. Çdo kufizim mbi vlerat që mund të paraqiten, siç rrjedhin nga specifikimet në lidhje me objektin e kontratës.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sq-AL" sz="1400" dirty="0">
                <a:latin typeface="Cambria" panose="02040503050406030204" pitchFamily="18" charset="0"/>
              </a:rPr>
              <a:t>Shembuj: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Koha e dorëzimit: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Koha maksimale e lejuar: 30 ditë nga dhënia e kontratës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Periudha e garancisë: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Garancia minimale: 1 vit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Garancia maksimale: 5 vjet</a:t>
            </a:r>
            <a:endParaRPr lang="en-US" sz="1400" dirty="0">
              <a:latin typeface="Cambria" panose="02040503050406030204" pitchFamily="18" charset="0"/>
            </a:endParaRPr>
          </a:p>
          <a:p>
            <a:r>
              <a:rPr lang="sq-AL" sz="14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3. Informacioni që do t'u vihet në dispozicion ofertuesve gjatë e-ankandit dhe, sipas rastit, kur do t'u vihet në dispozicion.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sq-AL" sz="1400" dirty="0">
                <a:latin typeface="Cambria" panose="02040503050406030204" pitchFamily="18" charset="0"/>
              </a:rPr>
              <a:t>Shembuj: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Oferta aktuale më e ulët: Shfaqet në kohë reale pas çdo dorëzimi të tenderit të ri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Pozicioni i Tenderuesit: Secilit ofertues do t'i tregohet pozicioni i tij i renditjes (p.sh., i pari, i dyti) bazuar në tenderët aktualë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Koha e mbetur: Kohëmatësi i numërimit mbrapsht që tregon kohën e mbetur në ankand</a:t>
            </a:r>
            <a:endParaRPr lang="en-US" sz="1400" dirty="0"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latin typeface="Cambria" panose="02040503050406030204" pitchFamily="18" charset="0"/>
              </a:rPr>
              <a:t>Historia e Tenderit: Ofertuesit do të jenë në gjendje të shohin ofertat e tyre të mëparshme, por jo identitetin ose detajet e ofertave të tenderuesve të tjerë</a:t>
            </a:r>
            <a:endParaRPr lang="en-US" sz="1400" dirty="0">
              <a:latin typeface="Cambria" panose="02040503050406030204" pitchFamily="18" charset="0"/>
            </a:endParaRPr>
          </a:p>
          <a:p>
            <a:r>
              <a:rPr lang="sq-AL" sz="1400" dirty="0">
                <a:latin typeface="Cambria" panose="02040503050406030204" pitchFamily="18" charset="0"/>
              </a:rPr>
              <a:t> </a:t>
            </a:r>
            <a:endParaRPr lang="en-US" sz="1400" dirty="0">
              <a:latin typeface="Cambria" panose="020405030504060302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endParaRPr lang="en-US" sz="1300" b="1" dirty="0">
              <a:solidFill>
                <a:srgbClr val="1F4E79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endParaRPr lang="en-US" sz="1300" b="1" dirty="0">
              <a:solidFill>
                <a:srgbClr val="1F4E79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205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949DF3-9694-4F83-84E6-91DA7F4EB94E}"/>
              </a:ext>
            </a:extLst>
          </p:cNvPr>
          <p:cNvSpPr/>
          <p:nvPr/>
        </p:nvSpPr>
        <p:spPr>
          <a:xfrm>
            <a:off x="228600" y="304799"/>
            <a:ext cx="8686800" cy="679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>
                <a:solidFill>
                  <a:srgbClr val="1F4E79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Ushtrim / Shembull mbi informacionin në lidhje me e-ankandet</a:t>
            </a:r>
            <a:r>
              <a:rPr lang="en-US" b="1" dirty="0">
                <a:solidFill>
                  <a:srgbClr val="1F4E79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1F4E79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vazhdim</a:t>
            </a:r>
            <a:r>
              <a:rPr lang="en-US" b="1" dirty="0">
                <a:solidFill>
                  <a:srgbClr val="1F4E79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endParaRPr lang="en-US" sz="1400" i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i="1" dirty="0">
                <a:solidFill>
                  <a:srgbClr val="000000"/>
                </a:solidFill>
                <a:latin typeface="Cambria" panose="02040503050406030204" pitchFamily="18" charset="0"/>
              </a:rPr>
              <a:t>4. </a:t>
            </a:r>
            <a:r>
              <a:rPr lang="sq-AL" sz="14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Informacioni përkatës në lidhje me procesin e e-ankandit.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Shembuj: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Data dhe ora e fillimit të ankandit: 15 shtator 2024, ora 10:00 CET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Data dhe ora e përfundimit të ankandit: 15 shtator 2024, ora 12:00 CET (ose kur nuk ka marrë oferta të reja për 5 minuta)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Raundet e ankandit: Ankandi do të përbëhet nga raunde të shumta, ku secili raund zgjat 30 minuta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Zgjatje automatike: Ankandi do të zgjatet me 10 minuta nëse një tender i ri dorëzohet në 5 minutat e fundit të ankandit.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i="1" dirty="0">
                <a:solidFill>
                  <a:srgbClr val="000000"/>
                </a:solidFill>
                <a:latin typeface="Cambria" panose="02040503050406030204" pitchFamily="18" charset="0"/>
              </a:rPr>
              <a:t>5. Kushtet në të cilat ofertuesit do të jenë në gjendje të ofrojnë ofertë dhe, në veçanti, diferencat minimale që do të kërkohen, sipas rastit, gjatë ofertimit.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Shembuj: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Ulja minimale e tenderit: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Çmimi: Çdo tender i ri duhet të jetë së paku 50 euro më i ulët se tenderi më i ulët aktual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Periudha e garancisë: Çdo tender i ri duhet të jetë të paktën tre muaj më i gjatë se tenderi më i mirë aktual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Numri maksimal i tenderit për furnizues: Nuk ka kufizim në numrin e tenderëve.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Koha minimale ndërmjet ofertave: Tenderët duhet të presin të paktën 2 minuta përpara se të dorëzojnë një tender të ri pas ofertës së tyre të fundit.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Anulimi i Tenderit: Pasi të dorëzohet, një ofertë nuk mund të tërhiqet ose anulohet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i="1" dirty="0">
                <a:solidFill>
                  <a:srgbClr val="000000"/>
                </a:solidFill>
                <a:latin typeface="Cambria" panose="02040503050406030204" pitchFamily="18" charset="0"/>
              </a:rPr>
              <a:t>Informacioni përkatës në lidhje me pajisjet elektronike të përdorura dhe rregullimet dhe specifikimet teknike për kyçje.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Shembuj: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Platforma Elektronike: Ankandi do të zhvillohet në </a:t>
            </a:r>
            <a:r>
              <a:rPr lang="sq-AL" sz="14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linkun e platformës</a:t>
            </a:r>
            <a:r>
              <a:rPr lang="sq-AL" sz="1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Lidhja në internet: Gjerësia e brezit minimal të kërkuar prej 5 Mbps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Përputhshmëria e shfletuesit të internetit: Mbështet Chrome, Firefox dhe Edge (versionet më të fundit)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Enkriptimi: Të gjitha transmetimet e të dhënave do të enkriptohen përmes SSL/TLS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Kredencialet e qasjes: Ofrohen për të gjithë ofertuesit e kualifikuar 24 orë përpara ankandit.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Mjedisi i testimit: Tenderuesit kanë qasje në një mjedis testimi për t'u familjarizuar me platformën e ankandit </a:t>
            </a:r>
            <a:r>
              <a:rPr lang="sq-AL" sz="1400" i="1" dirty="0">
                <a:solidFill>
                  <a:srgbClr val="000000"/>
                </a:solidFill>
                <a:latin typeface="Cambria" panose="02040503050406030204" pitchFamily="18" charset="0"/>
              </a:rPr>
              <a:t>linkun e platformës</a:t>
            </a:r>
            <a:r>
              <a:rPr lang="sq-AL" sz="14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841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7794C3-8627-44DB-92AF-AB65F3E9CF95}"/>
              </a:ext>
            </a:extLst>
          </p:cNvPr>
          <p:cNvSpPr/>
          <p:nvPr/>
        </p:nvSpPr>
        <p:spPr>
          <a:xfrm>
            <a:off x="1752601" y="2133601"/>
            <a:ext cx="59574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b="1" kern="0" dirty="0">
                <a:solidFill>
                  <a:srgbClr val="9999FF">
                    <a:lumMod val="50000"/>
                  </a:srgbClr>
                </a:solidFill>
                <a:latin typeface="Cambria" panose="02040503050406030204" pitchFamily="18" charset="0"/>
                <a:cs typeface="Times New Roman" pitchFamily="18" charset="0"/>
              </a:rPr>
              <a:t>Hulumtimi i tregut</a:t>
            </a:r>
            <a:r>
              <a:rPr lang="sq-AL" sz="4400" b="1" kern="0" dirty="0">
                <a:solidFill>
                  <a:srgbClr val="9999FF">
                    <a:lumMod val="50000"/>
                  </a:srgbClr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endParaRPr lang="en-US" sz="4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7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66AD7C-2040-4F60-A519-D4F655A40106}"/>
              </a:ext>
            </a:extLst>
          </p:cNvPr>
          <p:cNvSpPr/>
          <p:nvPr/>
        </p:nvSpPr>
        <p:spPr>
          <a:xfrm>
            <a:off x="1447800" y="2890391"/>
            <a:ext cx="6705600" cy="174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it-IT" sz="4000" b="1" kern="0" dirty="0">
                <a:solidFill>
                  <a:srgbClr val="CACAFF">
                    <a:lumMod val="50000"/>
                  </a:srgbClr>
                </a:solidFill>
                <a:latin typeface="Cambria" panose="02040503050406030204" pitchFamily="18" charset="0"/>
                <a:cs typeface="Times New Roman" pitchFamily="18" charset="0"/>
              </a:rPr>
              <a:t>Sistemi dinamik i blerjes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altLang="en-US" sz="16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Dispozitat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Direktivës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2014/24/BE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20000"/>
              </a:spcBef>
            </a:pPr>
            <a:endParaRPr lang="it-IT" sz="4000" b="1" kern="0" dirty="0">
              <a:solidFill>
                <a:srgbClr val="CACAFF">
                  <a:lumMod val="50000"/>
                </a:srgbClr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9511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242F4D-25AE-4ACC-A33F-10C34812B004}"/>
              </a:ext>
            </a:extLst>
          </p:cNvPr>
          <p:cNvSpPr/>
          <p:nvPr/>
        </p:nvSpPr>
        <p:spPr>
          <a:xfrm>
            <a:off x="533400" y="457200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kern="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Hulumtimi</a:t>
            </a:r>
            <a:r>
              <a:rPr lang="en-US" b="1" kern="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</a:t>
            </a:r>
            <a:r>
              <a:rPr lang="en-US" b="1" kern="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i</a:t>
            </a:r>
            <a:r>
              <a:rPr lang="en-US" b="1" kern="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 </a:t>
            </a:r>
            <a:r>
              <a:rPr lang="en-US" b="1" kern="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tregut</a:t>
            </a:r>
            <a:endParaRPr lang="en-US" b="1" kern="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algn="ctr"/>
            <a:endParaRPr lang="en-US" kern="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algn="just"/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teknikë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përdorur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identifikuar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karakteristikat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punës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mallrave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shërbimeve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specifike</a:t>
            </a:r>
            <a:r>
              <a:rPr lang="en-US" sz="1600" dirty="0">
                <a:latin typeface="Cambria" panose="02040503050406030204" pitchFamily="18" charset="0"/>
              </a:rPr>
              <a:t>. Ajo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fakt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ofron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planifikuar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strategji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efektive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kontekstin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projekteve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komplekse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blerjeve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en-US" sz="1600" dirty="0">
                <a:latin typeface="Cambria" panose="02040503050406030204" pitchFamily="18" charset="0"/>
              </a:rPr>
              <a:t>Kur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referohemi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publik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ndërmarrë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qëllim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mbledhjes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mbështesë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AutoritetinKontraktues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marrjen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vendimit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strategjik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lidhje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projektin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algn="just"/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përgjithësi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fazën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planifikimit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mënyrë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t'u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ofrohet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vlefshme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strukturën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operatorët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pranishëm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</a:p>
          <a:p>
            <a:pPr marL="0" indent="0" algn="just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tillë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nëse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trajtohet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siç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udhëheqë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procesin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vendimmarrjes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elementeve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kyç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tenderit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: </a:t>
            </a:r>
            <a:r>
              <a:rPr lang="en-US" sz="1600" dirty="0" err="1">
                <a:latin typeface="Cambria" panose="02040503050406030204" pitchFamily="18" charset="0"/>
              </a:rPr>
              <a:t>lloji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procedurës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çmimi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sasitë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kriteret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përzgjedhjes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kriteri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dhënies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kriteret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vlerësimit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aspektet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teknike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klauzolat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kontratës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etj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algn="just"/>
            <a:endParaRPr lang="en-US" sz="1600" dirty="0">
              <a:latin typeface="Cambria" panose="02040503050406030204" pitchFamily="18" charset="0"/>
            </a:endParaRPr>
          </a:p>
          <a:p>
            <a:pPr algn="just"/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marrë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shtrirje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ndryshme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sipas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llojit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kontratës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/</a:t>
            </a:r>
            <a:r>
              <a:rPr lang="en-US" sz="1600" dirty="0" err="1">
                <a:latin typeface="Cambria" panose="02040503050406030204" pitchFamily="18" charset="0"/>
              </a:rPr>
              <a:t>Analiza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shumë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detajuar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rekomandohet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prani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kontratave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vlerë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madhe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projekti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veçanërisht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kompleks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800" dirty="0"/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26736503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D6FED-E7DF-4058-9572-E1423DBD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Hulumtimi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tregut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në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ciklin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prokurimit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F8AD8-B4ED-4C14-81AC-D04823D8B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248400"/>
          </a:xfrm>
        </p:spPr>
        <p:txBody>
          <a:bodyPr/>
          <a:lstStyle/>
          <a:p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ndihmon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gjithashtu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menaxhojnë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rrezikun</a:t>
            </a:r>
            <a:r>
              <a:rPr lang="en-US" sz="1600" dirty="0">
                <a:latin typeface="Cambria" panose="02040503050406030204" pitchFamily="18" charset="0"/>
              </a:rPr>
              <a:t> duke </a:t>
            </a:r>
            <a:r>
              <a:rPr lang="en-US" sz="1600" dirty="0" err="1">
                <a:latin typeface="Cambria" panose="02040503050406030204" pitchFamily="18" charset="0"/>
              </a:rPr>
              <a:t>identifikuar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interesin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përputhje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nevojat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Autoritetit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 </a:t>
            </a:r>
            <a:r>
              <a:rPr lang="en-US" sz="1600" dirty="0" err="1">
                <a:latin typeface="Cambria" panose="02040503050406030204" pitchFamily="18" charset="0"/>
              </a:rPr>
              <a:t>rrjedhimisht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marrin</a:t>
            </a:r>
            <a:r>
              <a:rPr lang="en-US" sz="1600" dirty="0">
                <a:latin typeface="Cambria" panose="02040503050406030204" pitchFamily="18" charset="0"/>
              </a:rPr>
              <a:t> masa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përshtatshme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shmangur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dështimet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suksesshme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varet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burimet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informacionit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përdorura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mbledhur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dhënat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kuptim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teknologjitë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moderne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sikurse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konsultimi</a:t>
            </a:r>
            <a:r>
              <a:rPr lang="en-US" sz="1600" dirty="0">
                <a:latin typeface="Cambria" panose="02040503050406030204" pitchFamily="18" charset="0"/>
              </a:rPr>
              <a:t> 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Sistemit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Elektronik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Publik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grumbullues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dhënave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agreguara</a:t>
            </a:r>
            <a:r>
              <a:rPr lang="en-US" sz="1600" dirty="0">
                <a:latin typeface="Cambria" panose="02040503050406030204" pitchFamily="18" charset="0"/>
              </a:rPr>
              <a:t>)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mjetet</a:t>
            </a:r>
            <a:r>
              <a:rPr lang="en-US" sz="1600" dirty="0">
                <a:latin typeface="Cambria" panose="02040503050406030204" pitchFamily="18" charset="0"/>
              </a:rPr>
              <a:t>  e </a:t>
            </a:r>
            <a:r>
              <a:rPr lang="en-US" sz="1600" dirty="0" err="1">
                <a:latin typeface="Cambria" panose="02040503050406030204" pitchFamily="18" charset="0"/>
              </a:rPr>
              <a:t>reja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kërkimore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konsultimi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paraprak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) </a:t>
            </a:r>
            <a:r>
              <a:rPr lang="en-US" sz="1600" dirty="0" err="1">
                <a:latin typeface="Cambria" panose="020405030504060302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përfaqësojnë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faktorë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kyç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  </a:t>
            </a:r>
            <a:r>
              <a:rPr lang="en-US" sz="1600" dirty="0" err="1">
                <a:latin typeface="Cambria" panose="02040503050406030204" pitchFamily="18" charset="0"/>
              </a:rPr>
              <a:t>prokurim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suksesshëm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</a:p>
          <a:p>
            <a:pPr marL="0" indent="0">
              <a:buNone/>
            </a:pPr>
            <a:endParaRPr lang="en-US" sz="800" dirty="0">
              <a:latin typeface="Cambria" panose="02040503050406030204" pitchFamily="18" charset="0"/>
            </a:endParaRPr>
          </a:p>
          <a:p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pason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fazën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planifikimit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ciklit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qasja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strategjia</a:t>
            </a:r>
            <a:r>
              <a:rPr lang="en-US" sz="1600" dirty="0">
                <a:latin typeface="Cambria" panose="02040503050406030204" pitchFamily="18" charset="0"/>
              </a:rPr>
              <a:t> e 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definuar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shumë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përpara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hartimit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dokumenteve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tenderit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fazë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aktivitetet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kryesore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referohen</a:t>
            </a:r>
            <a:r>
              <a:rPr lang="en-US" sz="1600" dirty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en-US" sz="400" dirty="0">
              <a:latin typeface="Cambria" panose="02040503050406030204" pitchFamily="18" charset="0"/>
            </a:endParaRPr>
          </a:p>
          <a:p>
            <a:pPr marL="400050" lvl="1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          1) </a:t>
            </a:r>
            <a:r>
              <a:rPr lang="en-US" sz="1600" dirty="0" err="1">
                <a:latin typeface="Cambria" panose="02040503050406030204" pitchFamily="18" charset="0"/>
              </a:rPr>
              <a:t>analizës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nevojave</a:t>
            </a:r>
            <a:r>
              <a:rPr lang="en-US" sz="1600" dirty="0">
                <a:latin typeface="Cambria" panose="02040503050406030204" pitchFamily="18" charset="0"/>
              </a:rPr>
              <a:t>;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endParaRPr lang="en-US" sz="1600" dirty="0">
              <a:latin typeface="Cambria" panose="02040503050406030204" pitchFamily="18" charset="0"/>
            </a:endParaRPr>
          </a:p>
          <a:p>
            <a:pPr marL="400050" lvl="1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          2) </a:t>
            </a:r>
            <a:r>
              <a:rPr lang="en-US" sz="1600" dirty="0" err="1">
                <a:latin typeface="Cambria" panose="02040503050406030204" pitchFamily="18" charset="0"/>
              </a:rPr>
              <a:t>analizës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en-US" sz="800" dirty="0">
              <a:latin typeface="Cambria" panose="02040503050406030204" pitchFamily="18" charset="0"/>
            </a:endParaRPr>
          </a:p>
          <a:p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angazhojnë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fazë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burime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mjaftueshme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      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nivel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përshtatshëm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përpjesëtim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rrezikun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kompleksitetin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koston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      e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dy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aktivitetet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kërkojnë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krijimin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ekipi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ekspertësh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aftësi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kapacitete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lidhje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        </a:t>
            </a:r>
            <a:r>
              <a:rPr lang="en-US" sz="1600" dirty="0" err="1">
                <a:latin typeface="Cambria" panose="02040503050406030204" pitchFamily="18" charset="0"/>
              </a:rPr>
              <a:t>objektin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kontratës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Ekipi</a:t>
            </a:r>
            <a:r>
              <a:rPr lang="en-US" sz="1600" dirty="0">
                <a:latin typeface="Cambria" panose="02040503050406030204" pitchFamily="18" charset="0"/>
              </a:rPr>
              <a:t> do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përbëhet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ekspertë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brenda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        </a:t>
            </a:r>
            <a:r>
              <a:rPr lang="en-US" sz="1600" dirty="0" err="1">
                <a:latin typeface="Cambria" panose="02040503050406030204" pitchFamily="18" charset="0"/>
              </a:rPr>
              <a:t>kompetencë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interes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drejtpërdrejtë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mallrat, </a:t>
            </a:r>
            <a:r>
              <a:rPr lang="en-US" sz="1600" dirty="0" err="1">
                <a:latin typeface="Cambria" panose="02040503050406030204" pitchFamily="18" charset="0"/>
              </a:rPr>
              <a:t>shërbimet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punët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nevojshme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zakonisht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        </a:t>
            </a:r>
            <a:r>
              <a:rPr lang="en-US" sz="1600" dirty="0" err="1">
                <a:latin typeface="Cambria" panose="02040503050406030204" pitchFamily="18" charset="0"/>
              </a:rPr>
              <a:t>referuar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divizionit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kompetent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) 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219861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1D90-7474-4D8F-B7C7-B071EE72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381000"/>
          </a:xfrm>
        </p:spPr>
        <p:txBody>
          <a:bodyPr/>
          <a:lstStyle/>
          <a:p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Hulumtimi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tregut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në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ciklin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prokurimit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5E97B-6B9F-4CB4-BF48-53341A848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/>
          <a:lstStyle/>
          <a:p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nevojave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referohet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elementeve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kërkesës</a:t>
            </a:r>
            <a:r>
              <a:rPr lang="en-US" sz="1600" dirty="0">
                <a:latin typeface="Cambria" panose="02040503050406030204" pitchFamily="18" charset="0"/>
              </a:rPr>
              <a:t>. Ai </a:t>
            </a:r>
            <a:r>
              <a:rPr lang="en-US" sz="1600" dirty="0" err="1">
                <a:latin typeface="Cambria" panose="02040503050406030204" pitchFamily="18" charset="0"/>
              </a:rPr>
              <a:t>synon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përcaktojë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qëllimin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objektivat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projektit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r>
              <a:rPr lang="en-US" sz="1600" dirty="0">
                <a:latin typeface="Cambria" panose="02040503050406030204" pitchFamily="18" charset="0"/>
              </a:rPr>
              <a:t>a) </a:t>
            </a:r>
            <a:r>
              <a:rPr lang="en-US" sz="1600" dirty="0" err="1">
                <a:latin typeface="Cambria" panose="02040503050406030204" pitchFamily="18" charset="0"/>
              </a:rPr>
              <a:t>Objekti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Fushëveprimi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referohet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arsyeve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synon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karakteristikave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specifike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përmbushë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nevojat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Autoritetit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>
                <a:latin typeface="Cambria" panose="02040503050406030204" pitchFamily="18" charset="0"/>
              </a:rPr>
              <a:t>Duke </a:t>
            </a:r>
            <a:r>
              <a:rPr lang="en-US" sz="1600" dirty="0" err="1">
                <a:latin typeface="Cambria" panose="02040503050406030204" pitchFamily="18" charset="0"/>
              </a:rPr>
              <a:t>përcaktuar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qëllimin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karakteristikat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funksionalitetet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mallit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shërbimit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punëve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plotësojnë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mirë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nevojat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Autoritetit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. Pa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qëllim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qartë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do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vështirësi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zhvillimin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specifikimeve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detajuara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teknike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funksionale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r>
              <a:rPr lang="en-US" sz="1600" dirty="0">
                <a:latin typeface="Cambria" panose="02040503050406030204" pitchFamily="18" charset="0"/>
              </a:rPr>
              <a:t>b) </a:t>
            </a:r>
            <a:r>
              <a:rPr lang="en-US" sz="1600" dirty="0" err="1">
                <a:latin typeface="Cambria" panose="02040503050406030204" pitchFamily="18" charset="0"/>
              </a:rPr>
              <a:t>Objektivat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Objektivat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individualizojnë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sfondin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interesave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indirekte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synojnë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përmbushin</a:t>
            </a:r>
            <a:r>
              <a:rPr lang="en-US" sz="1600" dirty="0">
                <a:latin typeface="Cambria" panose="02040503050406030204" pitchFamily="18" charset="0"/>
              </a:rPr>
              <a:t> duke </a:t>
            </a:r>
            <a:r>
              <a:rPr lang="en-US" sz="1600" dirty="0" err="1">
                <a:latin typeface="Cambria" panose="02040503050406030204" pitchFamily="18" charset="0"/>
              </a:rPr>
              <a:t>kryer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projekt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specifik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Objektivat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normalisht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referohen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ndjekjes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interesit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përgjithshëm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aspektin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</a:t>
            </a:r>
            <a:r>
              <a:rPr lang="en-US" sz="1600" dirty="0">
                <a:latin typeface="Cambria" panose="02040503050406030204" pitchFamily="18" charset="0"/>
              </a:rPr>
              <a:t>, social, </a:t>
            </a:r>
            <a:r>
              <a:rPr lang="en-US" sz="1600" dirty="0" err="1">
                <a:latin typeface="Cambria" panose="02040503050406030204" pitchFamily="18" charset="0"/>
              </a:rPr>
              <a:t>mjedisor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qëndrueshmërisë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veçanti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ato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bëjnë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veçoritë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fjalë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lidhur</a:t>
            </a:r>
            <a:r>
              <a:rPr lang="en-US" sz="1600" dirty="0">
                <a:latin typeface="Cambria" panose="02040503050406030204" pitchFamily="18" charset="0"/>
              </a:rPr>
              <a:t> me: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428116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84A40-C3A7-4F15-A529-6BA524F61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Hulumtimi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tregut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në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ciklin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prokurimit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61E54-9394-4044-A59C-28E2A1F70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6019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Në</a:t>
            </a:r>
            <a:r>
              <a:rPr lang="en-US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një</a:t>
            </a:r>
            <a:r>
              <a:rPr lang="en-US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cikel</a:t>
            </a:r>
            <a:r>
              <a:rPr lang="en-US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US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prokurimit</a:t>
            </a:r>
            <a:r>
              <a:rPr lang="en-US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duhet</a:t>
            </a:r>
            <a:r>
              <a:rPr lang="en-US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US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hulumtohen</a:t>
            </a:r>
            <a:r>
              <a:rPr lang="en-US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Aspektet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ekonomike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Aspektet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sociale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ndikimet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mjedis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aspekte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tjera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lidhen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qëndrueshmërinë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koston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jetës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ciklit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kursimet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energjisë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asgjësimi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etj</a:t>
            </a:r>
            <a:r>
              <a:rPr lang="en-US" sz="1600" dirty="0">
                <a:latin typeface="Cambria" panose="02040503050406030204" pitchFamily="18" charset="0"/>
              </a:rPr>
              <a:t>.).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Zyrtari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dokumentojë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rezultatet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nevojat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hulumtimit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Planin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Strategjisë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ta </a:t>
            </a:r>
            <a:r>
              <a:rPr lang="en-US" sz="1600" dirty="0" err="1">
                <a:latin typeface="Cambria" panose="02040503050406030204" pitchFamily="18" charset="0"/>
              </a:rPr>
              <a:t>ndajë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dokumentin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Ekipin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shqyrtim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përkufizohet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synon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përpunimin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nevojave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specifike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dalin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nevojave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metodës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përshtatshme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blerjes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Zakonisht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përfshin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mbledhjen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analizimin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interpretimin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informacionit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rreth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mallrave</a:t>
            </a:r>
            <a:r>
              <a:rPr lang="en-US" sz="1600" dirty="0">
                <a:latin typeface="Cambria" panose="02040503050406030204" pitchFamily="18" charset="0"/>
              </a:rPr>
              <a:t>/</a:t>
            </a:r>
            <a:r>
              <a:rPr lang="en-US" sz="1600" dirty="0" err="1">
                <a:latin typeface="Cambria" panose="02040503050406030204" pitchFamily="18" charset="0"/>
              </a:rPr>
              <a:t>shërbimeve</a:t>
            </a:r>
            <a:r>
              <a:rPr lang="en-US" sz="1600" dirty="0">
                <a:latin typeface="Cambria" panose="02040503050406030204" pitchFamily="18" charset="0"/>
              </a:rPr>
              <a:t>/</a:t>
            </a:r>
            <a:r>
              <a:rPr lang="en-US" sz="1600" dirty="0" err="1">
                <a:latin typeface="Cambria" panose="02040503050406030204" pitchFamily="18" charset="0"/>
              </a:rPr>
              <a:t>punëve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t'u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prokuruar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siç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nevojave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1600" b="1" dirty="0" err="1">
                <a:latin typeface="Cambria" panose="02040503050406030204" pitchFamily="18" charset="0"/>
              </a:rPr>
              <a:t>Fushëveprimi</a:t>
            </a:r>
            <a:r>
              <a:rPr lang="en-US" sz="1600" b="1" dirty="0"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latin typeface="Cambria" panose="02040503050406030204" pitchFamily="18" charset="0"/>
              </a:rPr>
              <a:t>i</a:t>
            </a:r>
            <a:r>
              <a:rPr lang="en-US" sz="1600" b="1" dirty="0"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latin typeface="Cambria" panose="02040503050406030204" pitchFamily="18" charset="0"/>
              </a:rPr>
              <a:t>hulumtimit</a:t>
            </a:r>
            <a:r>
              <a:rPr lang="en-US" sz="1600" b="1" dirty="0"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latin typeface="Cambria" panose="02040503050406030204" pitchFamily="18" charset="0"/>
              </a:rPr>
              <a:t>të</a:t>
            </a:r>
            <a:r>
              <a:rPr lang="en-US" sz="1600" b="1" dirty="0"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latin typeface="Cambria" panose="02040503050406030204" pitchFamily="18" charset="0"/>
              </a:rPr>
              <a:t>tregut</a:t>
            </a:r>
            <a:r>
              <a:rPr lang="en-US" sz="1600" b="1" dirty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en-US" sz="1600" b="1" dirty="0">
              <a:latin typeface="Cambria" panose="02040503050406030204" pitchFamily="18" charset="0"/>
            </a:endParaRPr>
          </a:p>
          <a:p>
            <a:r>
              <a:rPr lang="en-US" sz="1600" dirty="0" err="1">
                <a:latin typeface="Cambria" panose="02040503050406030204" pitchFamily="18" charset="0"/>
              </a:rPr>
              <a:t>Hulumtimi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përgjithësi</a:t>
            </a:r>
            <a:r>
              <a:rPr lang="en-US" sz="1600" dirty="0">
                <a:latin typeface="Cambria" panose="02040503050406030204" pitchFamily="18" charset="0"/>
              </a:rPr>
              <a:t> do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përfshijë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mbledhjen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informacionit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marrë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njohuri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aspektet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mëposhtme</a:t>
            </a:r>
            <a:r>
              <a:rPr lang="en-US" sz="1600" dirty="0">
                <a:latin typeface="Cambria" panose="02040503050406030204" pitchFamily="18" charset="0"/>
              </a:rPr>
              <a:t>: - </a:t>
            </a:r>
            <a:r>
              <a:rPr lang="en-US" sz="1600" dirty="0" err="1">
                <a:latin typeface="Cambria" panose="02040503050406030204" pitchFamily="18" charset="0"/>
              </a:rPr>
              <a:t>struktura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;- </a:t>
            </a:r>
            <a:r>
              <a:rPr lang="en-US" sz="1600" dirty="0" err="1">
                <a:latin typeface="Cambria" panose="02040503050406030204" pitchFamily="18" charset="0"/>
              </a:rPr>
              <a:t>aftësitë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operatorëve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ekonomikë</a:t>
            </a:r>
            <a:r>
              <a:rPr lang="en-US" sz="1600" dirty="0">
                <a:latin typeface="Cambria" panose="02040503050406030204" pitchFamily="18" charset="0"/>
              </a:rPr>
              <a:t>; - </a:t>
            </a:r>
            <a:r>
              <a:rPr lang="en-US" sz="1600" dirty="0" err="1">
                <a:latin typeface="Cambria" panose="02040503050406030204" pitchFamily="18" charset="0"/>
              </a:rPr>
              <a:t>tendencat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çmimeve</a:t>
            </a:r>
            <a:r>
              <a:rPr lang="en-US" sz="1600" dirty="0">
                <a:latin typeface="Cambria" panose="02040503050406030204" pitchFamily="18" charset="0"/>
              </a:rPr>
              <a:t>; - </a:t>
            </a:r>
            <a:r>
              <a:rPr lang="en-US" sz="1600" dirty="0" err="1">
                <a:latin typeface="Cambria" panose="02040503050406030204" pitchFamily="18" charset="0"/>
              </a:rPr>
              <a:t>aspektet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teknike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qëndrueshmërisë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125894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F568-E047-4450-B7F8-F9F2E722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Kur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duhet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të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bëhet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një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hulumtim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tregut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2CBB6-1829-4798-BB87-413EA9BF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sz="1600" dirty="0" err="1">
                <a:latin typeface="Cambria" panose="02040503050406030204" pitchFamily="18" charset="0"/>
              </a:rPr>
              <a:t>Ligji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thotë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asgjë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fazën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planifikimit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përveç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nenit</a:t>
            </a:r>
            <a:r>
              <a:rPr lang="en-US" sz="1600" dirty="0">
                <a:latin typeface="Cambria" panose="02040503050406030204" pitchFamily="18" charset="0"/>
              </a:rPr>
              <a:t> 4.1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Rregullores</a:t>
            </a:r>
            <a:r>
              <a:rPr lang="en-US" sz="1600" dirty="0">
                <a:latin typeface="Cambria" panose="02040503050406030204" pitchFamily="18" charset="0"/>
              </a:rPr>
              <a:t> 1/2022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Publik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Sipas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paragrafit</a:t>
            </a:r>
            <a:r>
              <a:rPr lang="en-US" sz="1600" dirty="0">
                <a:latin typeface="Cambria" panose="02040503050406030204" pitchFamily="18" charset="0"/>
              </a:rPr>
              <a:t> 4.1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Rregullores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fjalë</a:t>
            </a:r>
            <a:r>
              <a:rPr lang="en-US" sz="1600" dirty="0">
                <a:latin typeface="Cambria" panose="02040503050406030204" pitchFamily="18" charset="0"/>
              </a:rPr>
              <a:t>, “</a:t>
            </a:r>
            <a:r>
              <a:rPr lang="en-US" sz="1600" dirty="0" err="1">
                <a:latin typeface="Cambria" panose="020405030504060302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gjatë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administrimit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procedurave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ka </a:t>
            </a:r>
            <a:r>
              <a:rPr lang="en-US" sz="1600" dirty="0" err="1">
                <a:latin typeface="Cambria" panose="02040503050406030204" pitchFamily="18" charset="0"/>
              </a:rPr>
              <a:t>këto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detyrime</a:t>
            </a:r>
            <a:r>
              <a:rPr lang="en-US" sz="1600" dirty="0">
                <a:latin typeface="Cambria" panose="02040503050406030204" pitchFamily="18" charset="0"/>
              </a:rPr>
              <a:t>:</a:t>
            </a:r>
          </a:p>
          <a:p>
            <a:r>
              <a:rPr lang="en-US" sz="1600" dirty="0">
                <a:latin typeface="Cambria" panose="02040503050406030204" pitchFamily="18" charset="0"/>
              </a:rPr>
              <a:t>a) </a:t>
            </a:r>
            <a:r>
              <a:rPr lang="en-US" sz="1600" dirty="0" err="1">
                <a:latin typeface="Cambria" panose="02040503050406030204" pitchFamily="18" charset="0"/>
              </a:rPr>
              <a:t>luan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rol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aktiv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kushteve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kontratës</a:t>
            </a:r>
            <a:r>
              <a:rPr lang="en-US" sz="1600" dirty="0">
                <a:latin typeface="Cambria" panose="02040503050406030204" pitchFamily="18" charset="0"/>
              </a:rPr>
              <a:t>, me </a:t>
            </a:r>
            <a:r>
              <a:rPr lang="en-US" sz="1600" dirty="0" err="1">
                <a:latin typeface="Cambria" panose="02040503050406030204" pitchFamily="18" charset="0"/>
              </a:rPr>
              <a:t>referencë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veçantë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procesin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afatet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dorëzimit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sasitë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karakteristikat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teknike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garancitë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r>
              <a:rPr lang="en-US" sz="1600" dirty="0">
                <a:latin typeface="Cambria" panose="02040503050406030204" pitchFamily="18" charset="0"/>
              </a:rPr>
              <a:t>c)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sigurohet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mos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lartë</a:t>
            </a:r>
            <a:r>
              <a:rPr lang="en-US" sz="1600" dirty="0">
                <a:latin typeface="Cambria" panose="02040503050406030204" pitchFamily="18" charset="0"/>
              </a:rPr>
              <a:t> se </a:t>
            </a:r>
            <a:r>
              <a:rPr lang="en-US" sz="1600" dirty="0" err="1">
                <a:latin typeface="Cambria" panose="02040503050406030204" pitchFamily="18" charset="0"/>
              </a:rPr>
              <a:t>çmimi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”. </a:t>
            </a:r>
            <a:r>
              <a:rPr lang="en-US" sz="1600" dirty="0" err="1">
                <a:latin typeface="Cambria" panose="02040503050406030204" pitchFamily="18" charset="0"/>
              </a:rPr>
              <a:t>Pra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Rregullorja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imponon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vetëm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mënyrë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tipike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agjenci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produkte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shërbime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punë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janë</a:t>
            </a:r>
            <a:r>
              <a:rPr lang="en-US" sz="1600" dirty="0">
                <a:latin typeface="Cambria" panose="02040503050406030204" pitchFamily="18" charset="0"/>
              </a:rPr>
              <a:t> 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lehta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t'u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përfshijnë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kosto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rrezik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lartë.Në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veçanti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rekomandohet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fuqimisht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shumë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rrethanat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mëposhtme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përsëriten</a:t>
            </a:r>
            <a:r>
              <a:rPr lang="en-US" sz="1600" dirty="0">
                <a:latin typeface="Cambria" panose="020405030504060302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2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rast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kontratave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vlerë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lartë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siç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nenin</a:t>
            </a:r>
            <a:r>
              <a:rPr lang="en-US" sz="1600" dirty="0">
                <a:latin typeface="Cambria" panose="02040503050406030204" pitchFamily="18" charset="0"/>
              </a:rPr>
              <a:t> 19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LPP):;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</a:t>
            </a:r>
            <a:r>
              <a:rPr lang="en-US" sz="1600" dirty="0">
                <a:latin typeface="Cambria" panose="02040503050406030204" pitchFamily="18" charset="0"/>
              </a:rPr>
              <a:t> ka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bëjë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blerjet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komplekse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</a:t>
            </a:r>
            <a:r>
              <a:rPr lang="en-US" sz="1600" dirty="0">
                <a:latin typeface="Cambria" panose="02040503050406030204" pitchFamily="18" charset="0"/>
              </a:rPr>
              <a:t> ka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shumë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opsione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përdoret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kriteri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tenderit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favorshëm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</a:t>
            </a:r>
            <a:r>
              <a:rPr lang="en-US" sz="1600" dirty="0">
                <a:latin typeface="Cambria" panose="02040503050406030204" pitchFamily="18" charset="0"/>
              </a:rPr>
              <a:t> ka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bëjë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treg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nivel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lartë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inovacionit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ka </a:t>
            </a:r>
            <a:r>
              <a:rPr lang="en-US" sz="1600" dirty="0" err="1">
                <a:latin typeface="Cambria" panose="02040503050406030204" pitchFamily="18" charset="0"/>
              </a:rPr>
              <a:t>njohuri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hollësishme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karakteristikat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teknike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09577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3E277-D4AF-4C18-985E-CC6F13C4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it-IT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Si duhet të bëhet hulumtimi i tregut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2CB19-FA1E-46DE-9C6C-E6E9F8591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/>
          <a:lstStyle/>
          <a:p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anën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tjetër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domosdoshmërisht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nevojshme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rastin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kontratave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vlerë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vogël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mesme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komplekse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ka </a:t>
            </a:r>
            <a:r>
              <a:rPr lang="en-US" sz="1600" dirty="0" err="1">
                <a:latin typeface="Cambria" panose="02040503050406030204" pitchFamily="18" charset="0"/>
              </a:rPr>
              <a:t>aspekte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inovative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kur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standardizuar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rast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përsëritur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ku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supozohet</a:t>
            </a:r>
            <a:r>
              <a:rPr lang="en-US" sz="1600" dirty="0">
                <a:latin typeface="Cambria" panose="02040503050406030204" pitchFamily="18" charset="0"/>
              </a:rPr>
              <a:t> se ka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njohuri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thellë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objektit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200" dirty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r>
              <a:rPr lang="en-US" sz="1600" dirty="0" err="1">
                <a:latin typeface="Cambria" panose="02040503050406030204" pitchFamily="18" charset="0"/>
              </a:rPr>
              <a:t>Përpara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fillimit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rekomandohen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ndërmerren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hapat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mëposhtëm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paraprak</a:t>
            </a:r>
            <a:r>
              <a:rPr lang="en-US" sz="1600" dirty="0">
                <a:latin typeface="Cambria" panose="02040503050406030204" pitchFamily="18" charset="0"/>
              </a:rPr>
              <a:t> 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përkatëse</a:t>
            </a:r>
            <a:r>
              <a:rPr lang="en-US" sz="1600" dirty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sigurojnë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qëllimi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kuptuar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qartë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kontrollojnë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fundmi</a:t>
            </a:r>
            <a:r>
              <a:rPr lang="en-US" sz="1600" dirty="0">
                <a:latin typeface="Cambria" panose="02040503050406030204" pitchFamily="18" charset="0"/>
              </a:rPr>
              <a:t>  (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planifikuar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kryhet</a:t>
            </a:r>
            <a:r>
              <a:rPr lang="en-US" sz="1600" dirty="0">
                <a:latin typeface="Cambria" panose="02040503050406030204" pitchFamily="18" charset="0"/>
              </a:rPr>
              <a:t>)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njëjti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tjetër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kontratat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qëllim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njëjtë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shumë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ngjashëm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Meqenëse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qëllimin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përcaktimit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karakteristikave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kryesore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rëndësishme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sigurohet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rezultatet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jenë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përshtatura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qëllimin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disponueshme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kohën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duhur</a:t>
            </a:r>
            <a:r>
              <a:rPr lang="en-US" sz="1600" dirty="0">
                <a:latin typeface="Cambria" panose="02040503050406030204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2344808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A39B-B73F-4D79-A749-C6D5DD81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en-US" sz="2000" dirty="0"/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Rezultatet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përkatëse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të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hulumtimit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të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tregut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6194F-C356-4830-9BF1-808B916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sz="1600" dirty="0" err="1">
                <a:latin typeface="Cambria" panose="02040503050406030204" pitchFamily="18" charset="0"/>
              </a:rPr>
              <a:t>Sipas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llojit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qëllimit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kontratës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analiza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fokusohet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ofrojë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paktën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shumë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aspektet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mëposhtme</a:t>
            </a:r>
            <a:r>
              <a:rPr lang="en-US" sz="1600" dirty="0">
                <a:latin typeface="Cambria" panose="020405030504060302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struktura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konkurrenca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prania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furnizimeve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zëvendësuese</a:t>
            </a:r>
            <a:r>
              <a:rPr lang="en-US" sz="1600" dirty="0">
                <a:latin typeface="Cambria" panose="02040503050406030204" pitchFamily="18" charset="0"/>
              </a:rPr>
              <a:t>/alternative;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tendencat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çmimeve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Ekzistenca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kufizimit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ligjor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Aspekte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tjera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relevante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inovacioni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aspektet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sociale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mjedisore</a:t>
            </a:r>
            <a:r>
              <a:rPr lang="en-US" sz="1600" dirty="0">
                <a:latin typeface="Cambria" panose="02040503050406030204" pitchFamily="18" charset="0"/>
              </a:rPr>
              <a:t>).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r>
              <a:rPr lang="en-US" sz="1600" b="1" dirty="0" err="1">
                <a:latin typeface="Cambria" panose="02040503050406030204" pitchFamily="18" charset="0"/>
              </a:rPr>
              <a:t>Struktura</a:t>
            </a:r>
            <a:r>
              <a:rPr lang="en-US" sz="1600" b="1" dirty="0">
                <a:latin typeface="Cambria" panose="02040503050406030204" pitchFamily="18" charset="0"/>
              </a:rPr>
              <a:t> e </a:t>
            </a:r>
            <a:r>
              <a:rPr lang="en-US" sz="1600" b="1" dirty="0" err="1">
                <a:latin typeface="Cambria" panose="02040503050406030204" pitchFamily="18" charset="0"/>
              </a:rPr>
              <a:t>tregut</a:t>
            </a:r>
            <a:r>
              <a:rPr lang="en-US" sz="1600" b="1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Aspektet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lidhen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strukturën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referohen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        </a:t>
            </a:r>
            <a:r>
              <a:rPr lang="en-US" sz="1600" dirty="0" err="1">
                <a:latin typeface="Cambria" panose="02040503050406030204" pitchFamily="18" charset="0"/>
              </a:rPr>
              <a:t>minimalisht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individualizimit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aspekteve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vijim</a:t>
            </a:r>
            <a:r>
              <a:rPr lang="en-US" sz="1600" dirty="0">
                <a:latin typeface="Cambria" panose="020405030504060302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600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Tregun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duhur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segmentet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tij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Madhësia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natyra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Operatorët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kryesor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lojtarët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kryesorë</a:t>
            </a:r>
            <a:r>
              <a:rPr lang="en-US" sz="1600" dirty="0">
                <a:latin typeface="Cambria" panose="02040503050406030204" pitchFamily="18" charset="0"/>
              </a:rPr>
              <a:t>)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niveli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prezencës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tyre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0636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0FD1-5B5E-4FE1-A4B5-19615033F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Niveli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konkurrencës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në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treg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0B6E3-18A9-4C92-A8B6-78116423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r>
              <a:rPr lang="en-US" sz="1600" dirty="0">
                <a:latin typeface="Cambria" panose="02040503050406030204" pitchFamily="18" charset="0"/>
              </a:rPr>
              <a:t>Ka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bëjë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individualizimin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faktorëve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kryesorë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cilët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operatorët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konkurrojnë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aftësinë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tyre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hyrë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dalë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tillë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nëse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mblidhet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siç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siguron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thelbësor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lidhje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dinamikën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, duke </a:t>
            </a:r>
            <a:r>
              <a:rPr lang="en-US" sz="1600" dirty="0" err="1">
                <a:latin typeface="Cambria" panose="02040503050406030204" pitchFamily="18" charset="0"/>
              </a:rPr>
              <a:t>përfshirë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disponueshmërinë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çmimet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600" b="1" dirty="0">
                <a:latin typeface="Cambria" panose="02040503050406030204" pitchFamily="18" charset="0"/>
              </a:rPr>
              <a:t>        Prania e furnizimeve zëvendësuese/alternative</a:t>
            </a:r>
            <a:r>
              <a:rPr lang="it-IT" sz="1600" dirty="0">
                <a:latin typeface="Cambria" panose="02040503050406030204" pitchFamily="18" charset="0"/>
              </a:rPr>
              <a:t>.</a:t>
            </a:r>
          </a:p>
          <a:p>
            <a:endParaRPr lang="it-IT" sz="1600" dirty="0">
              <a:latin typeface="Cambria" panose="02040503050406030204" pitchFamily="18" charset="0"/>
            </a:endParaRPr>
          </a:p>
          <a:p>
            <a:r>
              <a:rPr lang="en-US" sz="1600" dirty="0">
                <a:latin typeface="Cambria" panose="02040503050406030204" pitchFamily="18" charset="0"/>
              </a:rPr>
              <a:t>Ka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bëjë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përcaktimin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alternativës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mallrat/</a:t>
            </a:r>
            <a:r>
              <a:rPr lang="en-US" sz="1600" dirty="0" err="1">
                <a:latin typeface="Cambria" panose="02040503050406030204" pitchFamily="18" charset="0"/>
              </a:rPr>
              <a:t>shërbimet</a:t>
            </a:r>
            <a:r>
              <a:rPr lang="en-US" sz="1600" dirty="0">
                <a:latin typeface="Cambria" panose="02040503050406030204" pitchFamily="18" charset="0"/>
              </a:rPr>
              <a:t>/</a:t>
            </a:r>
            <a:r>
              <a:rPr lang="en-US" sz="1600" dirty="0" err="1">
                <a:latin typeface="Cambria" panose="02040503050406030204" pitchFamily="18" charset="0"/>
              </a:rPr>
              <a:t>punët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veçanta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supozimin</a:t>
            </a:r>
            <a:r>
              <a:rPr lang="en-US" sz="1600" dirty="0">
                <a:latin typeface="Cambria" panose="02040503050406030204" pitchFamily="18" charset="0"/>
              </a:rPr>
              <a:t> se </a:t>
            </a:r>
            <a:r>
              <a:rPr lang="en-US" sz="1600" dirty="0" err="1">
                <a:latin typeface="Cambria" panose="02040503050406030204" pitchFamily="18" charset="0"/>
              </a:rPr>
              <a:t>ato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garantojnë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njëjtat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rezultate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përmbushjes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nevojës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arritjes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rezultatit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Analiza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prezencës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mallrave</a:t>
            </a:r>
            <a:r>
              <a:rPr lang="en-US" sz="1600" dirty="0">
                <a:latin typeface="Cambria" panose="02040503050406030204" pitchFamily="18" charset="0"/>
              </a:rPr>
              <a:t>/</a:t>
            </a:r>
            <a:r>
              <a:rPr lang="en-US" sz="1600" dirty="0" err="1">
                <a:latin typeface="Cambria" panose="02040503050406030204" pitchFamily="18" charset="0"/>
              </a:rPr>
              <a:t>shërbimeve</a:t>
            </a:r>
            <a:r>
              <a:rPr lang="en-US" sz="1600" dirty="0">
                <a:latin typeface="Cambria" panose="02040503050406030204" pitchFamily="18" charset="0"/>
              </a:rPr>
              <a:t>/</a:t>
            </a:r>
            <a:r>
              <a:rPr lang="en-US" sz="1600" dirty="0" err="1">
                <a:latin typeface="Cambria" panose="02040503050406030204" pitchFamily="18" charset="0"/>
              </a:rPr>
              <a:t>punëve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zëvendësuese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ofron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alternativë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plotësimin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nevojave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Disponueshmëria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alternativave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përshtatshme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veçanërisht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rëndësishme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situata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tregje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monopoliste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tregje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</a:t>
            </a:r>
            <a:r>
              <a:rPr lang="en-US" sz="1600" dirty="0">
                <a:latin typeface="Cambria" panose="02040503050406030204" pitchFamily="18" charset="0"/>
              </a:rPr>
              <a:t> ka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vjetrim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shpejtë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produkteve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ka </a:t>
            </a:r>
            <a:r>
              <a:rPr lang="en-US" sz="1600" dirty="0" err="1">
                <a:latin typeface="Cambria" panose="02040503050406030204" pitchFamily="18" charset="0"/>
              </a:rPr>
              <a:t>nivel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lartë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inovacioni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shembull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tregu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IT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telekomunikacionit</a:t>
            </a:r>
            <a:r>
              <a:rPr lang="en-US" sz="1600" dirty="0">
                <a:latin typeface="Cambria" panose="02040503050406030204" pitchFamily="18" charset="0"/>
              </a:rPr>
              <a:t>)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fundi, </a:t>
            </a:r>
            <a:r>
              <a:rPr lang="en-US" sz="1600" dirty="0" err="1">
                <a:latin typeface="Cambria" panose="02040503050406030204" pitchFamily="18" charset="0"/>
              </a:rPr>
              <a:t>ku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kriteri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TEMF </a:t>
            </a:r>
            <a:r>
              <a:rPr lang="en-US" sz="1600" dirty="0" err="1">
                <a:latin typeface="Cambria" panose="02040503050406030204" pitchFamily="18" charset="0"/>
              </a:rPr>
              <a:t>përdoret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008453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0498-0FF9-451C-98B8-92474ED2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304800"/>
          </a:xfrm>
        </p:spPr>
        <p:txBody>
          <a:bodyPr/>
          <a:lstStyle/>
          <a:p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Tendencat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çmimeve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59A02-4BCF-4ABF-A258-0331F40C2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10200"/>
          </a:xfrm>
        </p:spPr>
        <p:txBody>
          <a:bodyPr/>
          <a:lstStyle/>
          <a:p>
            <a:r>
              <a:rPr lang="en-US" sz="1600" dirty="0">
                <a:latin typeface="Cambria" panose="02040503050406030204" pitchFamily="18" charset="0"/>
              </a:rPr>
              <a:t>Ky </a:t>
            </a:r>
            <a:r>
              <a:rPr lang="en-US" sz="1600" dirty="0" err="1">
                <a:latin typeface="Cambria" panose="02040503050406030204" pitchFamily="18" charset="0"/>
              </a:rPr>
              <a:t>informacion</a:t>
            </a:r>
            <a:r>
              <a:rPr lang="en-US" sz="1600" dirty="0">
                <a:latin typeface="Cambria" panose="02040503050406030204" pitchFamily="18" charset="0"/>
              </a:rPr>
              <a:t> u </a:t>
            </a:r>
            <a:r>
              <a:rPr lang="en-US" sz="1600" dirty="0" err="1">
                <a:latin typeface="Cambria" panose="02040503050406030204" pitchFamily="18" charset="0"/>
              </a:rPr>
              <a:t>mundëson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zhvillojnë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vlerësim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besueshëm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kostos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 duke </a:t>
            </a:r>
            <a:r>
              <a:rPr lang="en-US" sz="1600" dirty="0" err="1">
                <a:latin typeface="Cambria" panose="02040503050406030204" pitchFamily="18" charset="0"/>
              </a:rPr>
              <a:t>marrë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koston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nëpërmjet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Çmimi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vlerësuar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siguron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përcaktuar</a:t>
            </a:r>
            <a:r>
              <a:rPr lang="en-US" sz="1600" dirty="0">
                <a:latin typeface="Cambria" panose="02040503050406030204" pitchFamily="18" charset="0"/>
              </a:rPr>
              <a:t>: </a:t>
            </a:r>
          </a:p>
          <a:p>
            <a:endParaRPr lang="en-US" sz="1600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orientues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arsyeshëm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kontratës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Komponentët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vetëm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kuotohet</a:t>
            </a:r>
            <a:r>
              <a:rPr lang="en-US" sz="1600" dirty="0">
                <a:latin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Besueshmërinë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çmimit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ofruar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fazën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konkurruese</a:t>
            </a:r>
            <a:r>
              <a:rPr lang="en-US" sz="1200" dirty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r>
              <a:rPr lang="en-US" sz="1600" dirty="0" err="1">
                <a:latin typeface="Cambria" panose="02040503050406030204" pitchFamily="18" charset="0"/>
              </a:rPr>
              <a:t>Vlerësimi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fazë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pavarur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propozimi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konkurrentit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nuk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rezultat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kërkese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specifike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drejtuar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operatorëve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fazë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hershme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procedurës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tenderit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82106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ECA2-EE07-4E25-887E-998B4F997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r>
              <a:rPr lang="en-US" sz="2000" dirty="0"/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Ekzistenca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kufizimit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ligjor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7EF6E-D88D-4168-94B0-020DAEF4E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200"/>
            <a:ext cx="8458200" cy="5943600"/>
          </a:xfrm>
        </p:spPr>
        <p:txBody>
          <a:bodyPr/>
          <a:lstStyle/>
          <a:p>
            <a:pPr algn="just"/>
            <a:r>
              <a:rPr lang="en-US" sz="1600" dirty="0">
                <a:latin typeface="Cambria" panose="02040503050406030204" pitchFamily="18" charset="0"/>
              </a:rPr>
              <a:t>I </a:t>
            </a:r>
            <a:r>
              <a:rPr lang="en-US" sz="1600" dirty="0" err="1">
                <a:latin typeface="Cambria" panose="02040503050406030204" pitchFamily="18" charset="0"/>
              </a:rPr>
              <a:t>referohet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ekzistencës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legjislacionit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specifik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ndikon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do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respektojnë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legjislacionin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kombëtar</a:t>
            </a:r>
            <a:r>
              <a:rPr lang="en-US" sz="1600" dirty="0">
                <a:latin typeface="Cambria" panose="02040503050406030204" pitchFamily="18" charset="0"/>
              </a:rPr>
              <a:t> jo </a:t>
            </a:r>
            <a:r>
              <a:rPr lang="en-US" sz="1600" dirty="0" err="1">
                <a:latin typeface="Cambria" panose="02040503050406030204" pitchFamily="18" charset="0"/>
              </a:rPr>
              <a:t>vetëm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ka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bëjë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prokurimin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publik</a:t>
            </a:r>
            <a:r>
              <a:rPr lang="en-US" sz="1600" dirty="0">
                <a:latin typeface="Cambria" panose="02040503050406030204" pitchFamily="18" charset="0"/>
              </a:rPr>
              <a:t>, por </a:t>
            </a:r>
            <a:r>
              <a:rPr lang="en-US" sz="1600" dirty="0" err="1">
                <a:latin typeface="Cambria" panose="02040503050406030204" pitchFamily="18" charset="0"/>
              </a:rPr>
              <a:t>edhe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legjislacionin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rregullon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Rrjedhimisht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individualizojnë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ekzistencën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legjislacionit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specifik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vlerësojnë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ndikimin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ai ka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. Prokurimi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kryer</a:t>
            </a:r>
            <a:r>
              <a:rPr lang="en-US" sz="1600" dirty="0">
                <a:latin typeface="Cambria" panose="02040503050406030204" pitchFamily="18" charset="0"/>
              </a:rPr>
              <a:t> pa </a:t>
            </a:r>
            <a:r>
              <a:rPr lang="en-US" sz="1600" dirty="0" err="1">
                <a:latin typeface="Cambria" panose="02040503050406030204" pitchFamily="18" charset="0"/>
              </a:rPr>
              <a:t>respektuar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rregullat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detyrueshme</a:t>
            </a:r>
            <a:r>
              <a:rPr lang="en-US" sz="1600" dirty="0">
                <a:latin typeface="Cambria" panose="02040503050406030204" pitchFamily="18" charset="0"/>
              </a:rPr>
              <a:t> do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çdo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rast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paligjshëm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en-US" sz="400" dirty="0">
              <a:latin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mbria" panose="02040503050406030204" pitchFamily="18" charset="0"/>
              </a:rPr>
              <a:t>Aspekte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tjera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relevante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inovacioni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mjedisi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aspektet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sociale</a:t>
            </a:r>
            <a:r>
              <a:rPr lang="en-US" sz="1600" dirty="0">
                <a:latin typeface="Cambria" panose="02040503050406030204" pitchFamily="18" charset="0"/>
              </a:rPr>
              <a:t>), ka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bëjë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individualizimin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aspekteve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lidhje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propozimet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inovative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aspektin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mjedisor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klauzola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sociale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mbria" panose="02040503050406030204" pitchFamily="18" charset="0"/>
              </a:rPr>
              <a:t>Nëse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siç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, do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ndihmojë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kërkesave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teknike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afta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promovuar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zgjidhje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novatore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politika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mjedisore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sociale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661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0485AD-8C89-442C-88F6-8DFC48BD1E7E}"/>
              </a:ext>
            </a:extLst>
          </p:cNvPr>
          <p:cNvSpPr/>
          <p:nvPr/>
        </p:nvSpPr>
        <p:spPr>
          <a:xfrm>
            <a:off x="609600" y="685800"/>
            <a:ext cx="78486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Sistemi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Dinamik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Blerjes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(Dynamic Purchasing System - DPS)</a:t>
            </a:r>
          </a:p>
          <a:p>
            <a:endParaRPr lang="en-US" dirty="0">
              <a:solidFill>
                <a:srgbClr val="222222"/>
              </a:solidFill>
              <a:latin typeface="UICTFontTextStyleBody"/>
            </a:endParaRP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Sistemi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dinamik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i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blerjes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është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një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formë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e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prokurimit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elektronik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hapur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për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një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periudhë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gjatë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,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ku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operatorët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ekonomikë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mund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aplikojnë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për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qenë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pjesë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e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një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liste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furnizuesish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aprovuar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. Ai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mundëson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që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entitetet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publike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blejnë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mallra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,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shërbime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apo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punime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në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mënyrë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më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fleksibile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dhe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hapur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.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Në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dallim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nga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një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tender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klasik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, SDB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është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gjithmonë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i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hapur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për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të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gjithë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operatorët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që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plotësojnë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kriteret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 e </a:t>
            </a:r>
            <a:r>
              <a:rPr lang="en-US" dirty="0" err="1">
                <a:solidFill>
                  <a:schemeClr val="accent4"/>
                </a:solidFill>
                <a:latin typeface="UICTFontTextStyleBody"/>
              </a:rPr>
              <a:t>kërkuara</a:t>
            </a:r>
            <a:r>
              <a:rPr lang="en-US" dirty="0">
                <a:solidFill>
                  <a:schemeClr val="accent4"/>
                </a:solidFill>
                <a:latin typeface="UICTFontTextStyleBody"/>
              </a:rPr>
              <a:t>.</a:t>
            </a:r>
          </a:p>
          <a:p>
            <a:pPr algn="just"/>
            <a:endParaRPr lang="en-US" dirty="0">
              <a:solidFill>
                <a:srgbClr val="222222"/>
              </a:solidFill>
              <a:latin typeface="UICTFontTextStyleBody"/>
            </a:endParaRPr>
          </a:p>
          <a:p>
            <a:pPr algn="just"/>
            <a:endParaRPr lang="en-US" dirty="0">
              <a:solidFill>
                <a:srgbClr val="222222"/>
              </a:solidFill>
              <a:latin typeface="UICTFontTextStyleBody"/>
            </a:endParaRPr>
          </a:p>
          <a:p>
            <a:pPr algn="just"/>
            <a:endParaRPr lang="en-US" dirty="0">
              <a:solidFill>
                <a:srgbClr val="222222"/>
              </a:solidFill>
              <a:latin typeface="UICTFontTextStyleBody"/>
            </a:endParaRPr>
          </a:p>
          <a:p>
            <a:pPr algn="just"/>
            <a:endParaRPr lang="en-US" dirty="0">
              <a:solidFill>
                <a:srgbClr val="222222"/>
              </a:solidFill>
              <a:latin typeface="UICTFontTextStyleBody"/>
            </a:endParaRPr>
          </a:p>
          <a:p>
            <a:pPr algn="just"/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139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4E41-3A08-44BB-857C-90C61E225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381000"/>
          </a:xfrm>
        </p:spPr>
        <p:txBody>
          <a:bodyPr/>
          <a:lstStyle/>
          <a:p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Burimet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informacionit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0ED40-36E6-473B-9A3A-FC616995F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4495800"/>
          </a:xfrm>
        </p:spPr>
        <p:txBody>
          <a:bodyPr/>
          <a:lstStyle/>
          <a:p>
            <a:r>
              <a:rPr lang="en-US" sz="1600" dirty="0" err="1">
                <a:latin typeface="Cambria" panose="02040503050406030204" pitchFamily="18" charset="0"/>
              </a:rPr>
              <a:t>Disa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burime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janë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disponueshme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mënyrë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mbledhin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dobishme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Burimet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informacionit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zakonisht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referohen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burime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parësore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dytësore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Burimet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primare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janë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ato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tashmë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disponueshme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shembull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dhënat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sistemit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elektronik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informacione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iniciativat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mëparshme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etj</a:t>
            </a:r>
            <a:r>
              <a:rPr lang="en-US" sz="1600" dirty="0">
                <a:latin typeface="Cambria" panose="02040503050406030204" pitchFamily="18" charset="0"/>
              </a:rPr>
              <a:t>.).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kundërt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burimet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dytësore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janë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ato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synojnë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kërkimin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jashtë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reja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padisponueshme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shembull</a:t>
            </a:r>
            <a:r>
              <a:rPr lang="en-US" sz="1600" dirty="0">
                <a:latin typeface="Cambria" panose="02040503050406030204" pitchFamily="18" charset="0"/>
              </a:rPr>
              <a:t> duke </a:t>
            </a:r>
            <a:r>
              <a:rPr lang="en-US" sz="1600" dirty="0" err="1">
                <a:latin typeface="Cambria" panose="02040503050406030204" pitchFamily="18" charset="0"/>
              </a:rPr>
              <a:t>kryer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intervista</a:t>
            </a:r>
            <a:r>
              <a:rPr lang="en-US" sz="1600" dirty="0">
                <a:latin typeface="Cambria" panose="02040503050406030204" pitchFamily="18" charset="0"/>
              </a:rPr>
              <a:t>, duke </a:t>
            </a:r>
            <a:r>
              <a:rPr lang="en-US" sz="1600" dirty="0" err="1">
                <a:latin typeface="Cambria" panose="02040503050406030204" pitchFamily="18" charset="0"/>
              </a:rPr>
              <a:t>iu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afruar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shoqatave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industrisë</a:t>
            </a:r>
            <a:r>
              <a:rPr lang="en-US" sz="1600" dirty="0">
                <a:latin typeface="Cambria" panose="02040503050406030204" pitchFamily="18" charset="0"/>
              </a:rPr>
              <a:t>, duke </a:t>
            </a:r>
            <a:r>
              <a:rPr lang="en-US" sz="1600" dirty="0" err="1">
                <a:latin typeface="Cambria" panose="02040503050406030204" pitchFamily="18" charset="0"/>
              </a:rPr>
              <a:t>kryer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konsultime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paraprake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etj</a:t>
            </a:r>
            <a:r>
              <a:rPr lang="en-US" sz="1600" dirty="0">
                <a:latin typeface="Cambria" panose="02040503050406030204" pitchFamily="18" charset="0"/>
              </a:rPr>
              <a:t>.).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Rekomandohet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burimet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parësore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hulumtohen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përpara</a:t>
            </a:r>
            <a:r>
              <a:rPr lang="en-US" sz="1600" dirty="0">
                <a:latin typeface="Cambria" panose="02040503050406030204" pitchFamily="18" charset="0"/>
              </a:rPr>
              <a:t> se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kryhen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anketa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dytësore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shkak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përpjekjeve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kostove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larta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ato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përfshijnë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Pasi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arrihet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kuptim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gjerë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lidhur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afrimi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furnitorët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përdoruesit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produktit</a:t>
            </a:r>
            <a:r>
              <a:rPr lang="en-US" sz="1600" dirty="0">
                <a:latin typeface="Cambria" panose="02040503050406030204" pitchFamily="18" charset="0"/>
              </a:rPr>
              <a:t> (</a:t>
            </a:r>
            <a:r>
              <a:rPr lang="en-US" sz="1600" dirty="0" err="1">
                <a:latin typeface="Cambria" panose="02040503050406030204" pitchFamily="18" charset="0"/>
              </a:rPr>
              <a:t>kërkimi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dytësor</a:t>
            </a:r>
            <a:r>
              <a:rPr lang="en-US" sz="1600" dirty="0">
                <a:latin typeface="Cambria" panose="02040503050406030204" pitchFamily="18" charset="0"/>
              </a:rPr>
              <a:t>) do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ndihmojë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gjenerimin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kuptimi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qartë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detajuar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20948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8EE76-EA5E-4EF3-89F7-EF0A897A1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it-IT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Raporti i hulumtimit të tregut.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B408A-D146-4501-BC69-C7F3EAE38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400800"/>
          </a:xfrm>
        </p:spPr>
        <p:txBody>
          <a:bodyPr/>
          <a:lstStyle/>
          <a:p>
            <a:endParaRPr lang="en-US" sz="1800" dirty="0"/>
          </a:p>
          <a:p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rëndësishme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regjistrojnë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procesin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përdorur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përgatitjen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kryerjen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analizës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mënyrë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kuptim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qartë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brenda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qëllimin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synimet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analizës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përfundim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procesit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Autoriteti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rekomandohet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përgatisë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raport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en-US" sz="800" dirty="0">
              <a:latin typeface="Cambria" panose="02040503050406030204" pitchFamily="18" charset="0"/>
            </a:endParaRPr>
          </a:p>
          <a:p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Raporti</a:t>
            </a:r>
            <a:r>
              <a:rPr lang="en-US" sz="1600" dirty="0">
                <a:latin typeface="Cambria" panose="02040503050406030204" pitchFamily="18" charset="0"/>
              </a:rPr>
              <a:t> do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regjistrim</a:t>
            </a:r>
            <a:r>
              <a:rPr lang="en-US" sz="1600" dirty="0">
                <a:latin typeface="Cambria" panose="02040503050406030204" pitchFamily="18" charset="0"/>
              </a:rPr>
              <a:t> transparent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renditë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shpjegon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çështjet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janë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shqyrtuar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përfshin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regjistrim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burimeve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kërkimit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përdorur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përcakton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përfundimet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analizës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endParaRPr lang="en-US" sz="16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ambria" panose="02040503050406030204" pitchFamily="18" charset="0"/>
              </a:rPr>
              <a:t>ANEKS 1:</a:t>
            </a:r>
          </a:p>
          <a:p>
            <a:pPr marL="0" indent="0" algn="ctr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r>
              <a:rPr lang="en-US" sz="1600" dirty="0" err="1">
                <a:latin typeface="Cambria" panose="02040503050406030204" pitchFamily="18" charset="0"/>
              </a:rPr>
              <a:t>Konsultimi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paraprak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Njoftimi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Paraprak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Konsultimin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plotësohet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vetëm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kontratat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vlerë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lartë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mesme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komplekse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r>
              <a:rPr lang="en-US" sz="1600" dirty="0" err="1">
                <a:latin typeface="Cambria" panose="02040503050406030204" pitchFamily="18" charset="0"/>
              </a:rPr>
              <a:t>Qëllimi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këtij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mjeti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kërkojë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furnizuesit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mbledhë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input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studimin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mallrave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shërbimeve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punëve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</a:p>
          <a:p>
            <a:r>
              <a:rPr lang="en-US" sz="1600" dirty="0">
                <a:latin typeface="Cambria" panose="02040503050406030204" pitchFamily="18" charset="0"/>
              </a:rPr>
              <a:t>Ai </a:t>
            </a:r>
            <a:r>
              <a:rPr lang="en-US" sz="1600" dirty="0" err="1">
                <a:latin typeface="Cambria" panose="02040503050406030204" pitchFamily="18" charset="0"/>
              </a:rPr>
              <a:t>shërben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strukturuar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informacionin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idetë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opinionet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mbledhura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t'u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përdorur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analizën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70111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48EB-A99C-46DA-B503-AF56E182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it-IT" sz="1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Raporti i hulumtimit të tregut.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ADBF2-20A5-4BE3-9806-619AEE02F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marL="0" indent="0" algn="ctr">
              <a:buNone/>
            </a:pPr>
            <a:endParaRPr lang="en-US" sz="18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ambria" panose="02040503050406030204" pitchFamily="18" charset="0"/>
              </a:rPr>
              <a:t>ANEKS 2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600" dirty="0" err="1">
                <a:latin typeface="Cambria" panose="02040503050406030204" pitchFamily="18" charset="0"/>
              </a:rPr>
              <a:t>Kjo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plotësohet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vetëm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kontrata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vlerë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lartë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mesme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komplekse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en-US" sz="800" dirty="0">
              <a:latin typeface="Cambria" panose="02040503050406030204" pitchFamily="18" charset="0"/>
            </a:endParaRPr>
          </a:p>
          <a:p>
            <a:r>
              <a:rPr lang="en-US" sz="1600" dirty="0" err="1">
                <a:latin typeface="Cambria" panose="02040503050406030204" pitchFamily="18" charset="0"/>
              </a:rPr>
              <a:t>Qëllimi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këtij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mjeti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mbledhja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informacionit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</a:rPr>
              <a:t> input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prokurimin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mallrave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shërbimeve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punëve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gjitha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procedurat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tenderit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</a:p>
          <a:p>
            <a:pPr marL="0" indent="0">
              <a:buNone/>
            </a:pPr>
            <a:endParaRPr lang="en-US" sz="800" dirty="0">
              <a:latin typeface="Cambria" panose="02040503050406030204" pitchFamily="18" charset="0"/>
            </a:endParaRPr>
          </a:p>
          <a:p>
            <a:r>
              <a:rPr lang="en-US" sz="1600" dirty="0" err="1">
                <a:latin typeface="Cambria" panose="02040503050406030204" pitchFamily="18" charset="0"/>
              </a:rPr>
              <a:t>Qëllimi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analizës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është</a:t>
            </a:r>
            <a:r>
              <a:rPr lang="en-US" sz="1600" dirty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Rritja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ndërgjegjësimit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karakteristikat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përcjellja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zhvillimeve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trendëve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fundit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ndikojnë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konkurrencë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që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shkaktojnë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veprime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fshehta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mbledhja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informacionit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operatorët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ekonomik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tregun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përkatës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produktet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tyre</a:t>
            </a:r>
            <a:r>
              <a:rPr lang="en-US" sz="1600" dirty="0">
                <a:latin typeface="Cambria" panose="020405030504060302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</a:rPr>
              <a:t>çmimet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strukturat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kostos</a:t>
            </a:r>
            <a:r>
              <a:rPr lang="en-US" sz="1600" dirty="0">
                <a:latin typeface="Cambria" panose="02040503050406030204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mbledhja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informacionit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lidhje</a:t>
            </a:r>
            <a:r>
              <a:rPr lang="en-US" sz="1600" dirty="0">
                <a:latin typeface="Cambria" panose="020405030504060302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</a:rPr>
              <a:t>ndryshimet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fundit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çmimeve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</a:rPr>
              <a:t>Kjo</a:t>
            </a:r>
            <a:r>
              <a:rPr lang="en-US" sz="1600" dirty="0">
                <a:latin typeface="Cambria" panose="02040503050406030204" pitchFamily="18" charset="0"/>
              </a:rPr>
              <a:t> do </a:t>
            </a:r>
            <a:r>
              <a:rPr lang="en-US" sz="1600" dirty="0" err="1">
                <a:latin typeface="Cambria" panose="02040503050406030204" pitchFamily="18" charset="0"/>
              </a:rPr>
              <a:t>t'i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ndihmojë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praktikuesit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prokurimit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informohen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çmimet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zonat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gjeografike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fqinje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çmimet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produkteve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mundshme</a:t>
            </a:r>
            <a:r>
              <a:rPr lang="en-US" sz="1600" dirty="0">
                <a:latin typeface="Cambria" panose="02040503050406030204" pitchFamily="18" charset="0"/>
              </a:rPr>
              <a:t> alternative.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Cambria" panose="02040503050406030204" pitchFamily="18" charset="0"/>
              </a:rPr>
              <a:t>mbledhja</a:t>
            </a:r>
            <a:r>
              <a:rPr lang="en-US" sz="1600" dirty="0">
                <a:latin typeface="Cambria" panose="020405030504060302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</a:rPr>
              <a:t>informacionit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rreth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tenderëve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kaluar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produkte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njëjta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ose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</a:rPr>
              <a:t>ngjashme</a:t>
            </a:r>
            <a:r>
              <a:rPr lang="en-US" sz="1600" dirty="0"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7806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73940-EB44-406A-9568-D616CF8F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r>
              <a:rPr lang="sq-AL" altLang="en-US" b="1" dirty="0">
                <a:solidFill>
                  <a:schemeClr val="accent1">
                    <a:lumMod val="75000"/>
                  </a:schemeClr>
                </a:solidFill>
              </a:rPr>
              <a:t>PYETJE - DISKUTIM</a:t>
            </a:r>
            <a:br>
              <a:rPr lang="sq-AL" altLang="en-US" b="1" dirty="0"/>
            </a:br>
            <a:endParaRPr lang="en-US" dirty="0"/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9A6A4DE3-918A-40C8-BDB2-3FC1A827666D}"/>
              </a:ext>
            </a:extLst>
          </p:cNvPr>
          <p:cNvSpPr/>
          <p:nvPr/>
        </p:nvSpPr>
        <p:spPr>
          <a:xfrm>
            <a:off x="2552700" y="2743200"/>
            <a:ext cx="4038600" cy="2667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5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4568B4-DAF6-4DED-9CBD-1E3F421D520F}"/>
              </a:ext>
            </a:extLst>
          </p:cNvPr>
          <p:cNvSpPr/>
          <p:nvPr/>
        </p:nvSpPr>
        <p:spPr>
          <a:xfrm>
            <a:off x="228600" y="381001"/>
            <a:ext cx="8610600" cy="5324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r>
              <a:rPr lang="en-GB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Karakteristikat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kryesore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SDB-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përdoret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prokurimin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mallrave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shërbimeve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dhe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punëve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janë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përgjithësisht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disponueshme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treg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45339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ndonjë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përkufizim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veçantë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produkteve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shërbimeve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punëve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përgjithësisht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disponueshme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kështu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ato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përfshijnë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artikuj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prokurimi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thjeshtë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kompleks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varësi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nevojave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autoritetit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339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Megjithatë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produktet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disponueshme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treg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domethënë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ato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zhvillohen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pjesë</a:t>
            </a:r>
            <a:r>
              <a:rPr lang="en-US" sz="1600" kern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kern="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prokurimit</a:t>
            </a:r>
            <a:r>
              <a:rPr lang="en-GB" sz="1600" kern="1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kern="1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tabLst>
                <a:tab pos="228600" algn="l"/>
                <a:tab pos="457200" algn="l"/>
              </a:tabLst>
            </a:pPr>
            <a:r>
              <a:rPr lang="hr-HR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Prandaj, për shembull, një SDB nuk mund të kombinohet me një partneritet inovacioni sepse objektivi i tij është zhvillimi i produkteve, shërbimeve ose punëve.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është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procedurë</a:t>
            </a:r>
            <a:r>
              <a:rPr lang="en-GB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me </a:t>
            </a:r>
            <a:r>
              <a:rPr lang="en-GB" sz="1600" b="1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dy</a:t>
            </a:r>
            <a:r>
              <a:rPr lang="en-GB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faza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kryhet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formën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b="1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procedure </a:t>
            </a:r>
            <a:r>
              <a:rPr lang="en-GB" sz="1600" b="1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b="1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kufizuar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me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rregullime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caktuara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fazën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SDB-ja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krijohet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pranohen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kualifikuar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fazën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ftesat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dorëzimin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tenderëve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prokurime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dërgohen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subjekteve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kualifikuara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afariste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kandidatëve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100" dirty="0"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3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A619D0-0A9C-432D-8236-6C271CC4AE86}"/>
              </a:ext>
            </a:extLst>
          </p:cNvPr>
          <p:cNvSpPr/>
          <p:nvPr/>
        </p:nvSpPr>
        <p:spPr>
          <a:xfrm>
            <a:off x="457200" y="457200"/>
            <a:ext cx="8077200" cy="5688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Karakteristikat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kryesore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SDB-</a:t>
            </a:r>
            <a:r>
              <a:rPr lang="en-GB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sistem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do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pranohen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gjithë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operatorët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ekonomikë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plotësojnë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kushtet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Karakteristika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kryesore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e SDB-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së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është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mundësia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e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qasjes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për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operatorët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ekonomikë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interesuar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që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plotësojnë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kushtet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e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vendosura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gjatë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gjithë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kohëzgjatjes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së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saj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. </a:t>
            </a:r>
            <a:endParaRPr lang="en-US" sz="1600" dirty="0">
              <a:solidFill>
                <a:schemeClr val="accent4"/>
              </a:solidFill>
              <a:latin typeface="Cambria" panose="02040503050406030204" pitchFamily="18" charset="0"/>
            </a:endParaRPr>
          </a:p>
          <a:p>
            <a:pPr lvl="0" algn="just"/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Operatorët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ekonomikë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interesuar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mund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dorëzojnë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aplikimin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për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kualifikim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gjatë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gjithë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periudhës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së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SDB-</a:t>
            </a:r>
            <a:r>
              <a:rPr lang="en-GB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së</a:t>
            </a:r>
            <a:r>
              <a:rPr lang="en-GB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.</a:t>
            </a:r>
          </a:p>
          <a:p>
            <a:pPr lvl="0" algn="just"/>
            <a:endParaRPr lang="en-US" sz="1600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lvl="0" algn="just"/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Për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shembull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,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në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tre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muajt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e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parë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, SDB-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ja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mund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të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ketë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tre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operatorë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ekonomikë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të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kualifikuar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,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ndërsa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brenda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një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viti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mund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të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ketë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njëqind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operatorë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të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kualifikuar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</a:p>
          <a:p>
            <a:pPr lvl="0" algn="just"/>
            <a:endParaRPr lang="en-GB" sz="1600" dirty="0">
              <a:solidFill>
                <a:schemeClr val="accent4"/>
              </a:solidFill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lvl="0" algn="just"/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Sistemi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menaxhohet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tërësisht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mënyrë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elektronike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.</a:t>
            </a:r>
          </a:p>
          <a:p>
            <a:pPr lvl="0" algn="just"/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Kur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autoritetet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kontraktuesee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përdorin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SDB-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ato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duhet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ndjekin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rregullat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procedurës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së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kufizuar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kështu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që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negociatat</a:t>
            </a:r>
            <a:r>
              <a:rPr lang="en-US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nuk</a:t>
            </a:r>
            <a:r>
              <a:rPr lang="en-US" sz="1600" b="1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accent4"/>
                </a:solidFill>
                <a:latin typeface="Cambria" panose="02040503050406030204" pitchFamily="18" charset="0"/>
              </a:rPr>
              <a:t>lejohen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.</a:t>
            </a:r>
            <a:endParaRPr lang="en-US" sz="1600" dirty="0">
              <a:solidFill>
                <a:schemeClr val="accent4"/>
              </a:solidFill>
              <a:latin typeface="Cambria" panose="02040503050406030204" pitchFamily="18" charset="0"/>
            </a:endParaRPr>
          </a:p>
          <a:p>
            <a:pPr lvl="0" algn="just"/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Autoritetet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kontraktuese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cilat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nuk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janë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shënuara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dokumentacionin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e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tenderit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dhe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njoftimin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e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kontratës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gjatë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themelimit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SDB-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së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nuk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mund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marirn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GB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pjesë</a:t>
            </a:r>
            <a:r>
              <a:rPr lang="en-GB" sz="1600" dirty="0">
                <a:solidFill>
                  <a:schemeClr val="accent4"/>
                </a:solidFill>
                <a:latin typeface="Cambria" panose="02040503050406030204" pitchFamily="18" charset="0"/>
              </a:rPr>
              <a:t>. </a:t>
            </a:r>
            <a:endParaRPr lang="en-US" sz="1600" dirty="0">
              <a:solidFill>
                <a:schemeClr val="accent4"/>
              </a:solidFill>
              <a:latin typeface="Cambria" panose="02040503050406030204" pitchFamily="18" charset="0"/>
            </a:endParaRPr>
          </a:p>
          <a:p>
            <a:pPr lvl="0" algn="just"/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Megjithatë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nëse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SDB-ja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menaxhohet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nga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një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organ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qendror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blerës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autoritetet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kontraktuese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mund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marrin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pjesë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nëse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tregohet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kështu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dokumentacionin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dhe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njoftimin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e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kontratës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që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përcakton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Cambria" panose="02040503050406030204" pitchFamily="18" charset="0"/>
              </a:rPr>
              <a:t>atë</a:t>
            </a:r>
            <a:r>
              <a:rPr lang="en-US" sz="1600" dirty="0">
                <a:solidFill>
                  <a:schemeClr val="accent4"/>
                </a:solidFill>
                <a:latin typeface="Cambria" panose="02040503050406030204" pitchFamily="18" charset="0"/>
              </a:rPr>
              <a:t> SDB.</a:t>
            </a:r>
          </a:p>
          <a:p>
            <a:pPr lvl="0"/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lvl="0"/>
            <a:endParaRPr lang="en-GB" sz="1600" dirty="0">
              <a:solidFill>
                <a:srgbClr val="000000"/>
              </a:solidFill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88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EF93F0-6E14-4870-9EB9-F1200EA2B0A3}"/>
              </a:ext>
            </a:extLst>
          </p:cNvPr>
          <p:cNvSpPr/>
          <p:nvPr/>
        </p:nvSpPr>
        <p:spPr>
          <a:xfrm>
            <a:off x="228600" y="457200"/>
            <a:ext cx="8534400" cy="4921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b="1" i="1" dirty="0" err="1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Krahasimi</a:t>
            </a:r>
            <a:r>
              <a:rPr lang="en-GB" b="1" i="1" dirty="0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1" i="1" dirty="0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Marrëveshjes</a:t>
            </a:r>
            <a:r>
              <a:rPr lang="en-GB" b="1" i="1" dirty="0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Kornizë</a:t>
            </a:r>
            <a:r>
              <a:rPr lang="en-GB" b="1" i="1" dirty="0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b="1" i="1" dirty="0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SDB-</a:t>
            </a:r>
            <a:r>
              <a:rPr lang="en-GB" b="1" i="1" dirty="0" err="1">
                <a:solidFill>
                  <a:srgbClr val="2F5496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endParaRPr lang="en-GB" b="1" i="1" dirty="0">
              <a:solidFill>
                <a:srgbClr val="2F5496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endParaRPr lang="en-U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Si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marrëveshja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kornizë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ashtu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edhe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ja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ofrojnë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fleksibilitet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varësi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nevojave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autoritetit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Dallimet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midis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dy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teknikave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janë</a:t>
            </a:r>
            <a:r>
              <a:rPr lang="en-GB" sz="1400" dirty="0">
                <a:latin typeface="Arial" panose="020B0604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:</a:t>
            </a:r>
            <a:endParaRPr lang="en-US" sz="1400" dirty="0"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Marrëveshja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kornizë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strukturuar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autoriteti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kërkon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furnitorët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dorëzojnë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tenderët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përpara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përfundimit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marrëveshjes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kornizë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kundërt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SDB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furnizuesit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paraqesin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tender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pranuar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SDB.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marrëveshje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kornizë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numri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operatorëve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ekonomikë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kufizuar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SDB,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operatorët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ekonomikë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bashkohen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vazhdimisht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kështu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autoriteti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vendosë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kufi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pjesëmarrësit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rinj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ofron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mundësinë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furnizuesit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rinj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fitojnë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kontrata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rrisë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konkurrencën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krijojë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shumë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mundësi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operatorët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ekonomikë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marrëveshjeje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kornizë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përcaktohet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çmimi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fiks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(duke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përdorur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mini-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tenderë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por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kjo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ndodh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SDB.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marrëveshje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kornizë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specifikimet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teknike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mbeten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konstante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specifikohet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ndryshe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ndërsa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SDB,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përditësohen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kohën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prokurimi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specifik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pasqyruar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zhvillimet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reja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073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9AF0F6-A4F9-4121-86A6-282488E3B983}"/>
              </a:ext>
            </a:extLst>
          </p:cNvPr>
          <p:cNvSpPr/>
          <p:nvPr/>
        </p:nvSpPr>
        <p:spPr>
          <a:xfrm>
            <a:off x="228600" y="380999"/>
            <a:ext cx="8686800" cy="4622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Llogaritja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Vlerës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Parashikuar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vlera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parashikuar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përfaqësojë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vlerën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maksimale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projektuar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pa TVSH,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gjitha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kontratave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parashikuara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gjatë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gjithë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kohëzgjatjes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Duke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pasur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parasysh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periudha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vlefshmërisë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jetë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gjerë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autoriteti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kontraktues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krijon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SDB-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jetë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gjendje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japë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vetëm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një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parashikim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përafërt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sasive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që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do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prokurohen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Autoritetet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kontraktuese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kërkesë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qëndrueshme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parashikojnë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duke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llogaritur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vit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 duke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ekstrapoluar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shifër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kohëzgjatjen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pritshme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parashikuar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gjithmonë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bazohet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vlerësim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specifik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informuar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SDB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mund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ndahet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lote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ose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kategori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vogla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me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prokurime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specifike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të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kryera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brenda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këtyre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kategorive</a:t>
            </a:r>
            <a:r>
              <a:rPr lang="en-GB" sz="1600" dirty="0">
                <a:latin typeface="Cambria" panose="020405030504060302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 </a:t>
            </a:r>
            <a:endParaRPr lang="en-US" sz="1600" dirty="0">
              <a:latin typeface="Cambria" panose="020405030504060302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2F5496"/>
              </a:buClr>
              <a:buFont typeface="Wingdings" panose="05000000000000000000" pitchFamily="2" charset="2"/>
              <a:buChar char=""/>
            </a:pP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SDB-ja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ndahet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vlera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përllogaritur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llogaritet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lot individual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ashtu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SDB-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tërësi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9654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66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7705</Words>
  <Application>Microsoft Office PowerPoint</Application>
  <PresentationFormat>On-screen Show (4:3)</PresentationFormat>
  <Paragraphs>538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Cambria</vt:lpstr>
      <vt:lpstr>Courier New</vt:lpstr>
      <vt:lpstr>Symbol</vt:lpstr>
      <vt:lpstr>Times New Roman</vt:lpstr>
      <vt:lpstr>UICTFontTextStyleBody</vt:lpstr>
      <vt:lpstr>Wingdings</vt:lpstr>
      <vt:lpstr>Default Design</vt:lpstr>
      <vt:lpstr>PowerPoint Presentation</vt:lpstr>
      <vt:lpstr>Çfarë do të përmbajë programi i trajnimit/modulit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Procedura  Për të zhvilluar procedure e prokurimit sipas një SDB-je, autoritetet kontraktuese duhet të ndjekin rregullat e procedurës së kufizuar, me disa modifikime. </vt:lpstr>
      <vt:lpstr>Procedura e SDB-së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Hulumtimi i tregut në ciklin e prokurimit</vt:lpstr>
      <vt:lpstr>Hulumtimi i tregut në ciklin e prokurimit</vt:lpstr>
      <vt:lpstr>Hulumtimi i tregut në ciklin e prokurimit</vt:lpstr>
      <vt:lpstr> Kur duhet të bëhet një hulumtim i tregut</vt:lpstr>
      <vt:lpstr>Si duhet të bëhet hulumtimi i tregut</vt:lpstr>
      <vt:lpstr> Rezultatet përkatëse të hulumtimit të tregut.</vt:lpstr>
      <vt:lpstr>Niveli i konkurrencës në treg. </vt:lpstr>
      <vt:lpstr>Tendencat e çmimeve.</vt:lpstr>
      <vt:lpstr> Ekzistenca e kufizimit ligjor</vt:lpstr>
      <vt:lpstr>Burimet e informacionit</vt:lpstr>
      <vt:lpstr>Raporti i hulumtimit të tregut.</vt:lpstr>
      <vt:lpstr>Raporti i hulumtimit të tregut. </vt:lpstr>
      <vt:lpstr>PYETJE - DISKUTIM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Hasim Krasniqi</dc:creator>
  <cp:lastModifiedBy>Sanije Kelmendi</cp:lastModifiedBy>
  <cp:revision>4</cp:revision>
  <dcterms:created xsi:type="dcterms:W3CDTF">2024-10-03T11:58:16Z</dcterms:created>
  <dcterms:modified xsi:type="dcterms:W3CDTF">2024-10-04T07:45:50Z</dcterms:modified>
</cp:coreProperties>
</file>